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9" r:id="rId3"/>
    <p:sldId id="263" r:id="rId4"/>
    <p:sldId id="266" r:id="rId5"/>
    <p:sldId id="262" r:id="rId6"/>
    <p:sldId id="265" r:id="rId7"/>
    <p:sldId id="260" r:id="rId8"/>
    <p:sldId id="267" r:id="rId9"/>
    <p:sldId id="269" r:id="rId10"/>
    <p:sldId id="270"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386" autoAdjust="0"/>
    <p:restoredTop sz="94660"/>
  </p:normalViewPr>
  <p:slideViewPr>
    <p:cSldViewPr snapToGrid="0">
      <p:cViewPr varScale="1">
        <p:scale>
          <a:sx n="69" d="100"/>
          <a:sy n="69" d="100"/>
        </p:scale>
        <p:origin x="6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GB"/>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6F5E9D95-6587-4D1B-82FE-6428CD1D75D9}" type="datetimeFigureOut">
              <a:rPr lang="en-GB" smtClean="0"/>
              <a:t>02/09/2026</a:t>
            </a:fld>
            <a:endParaRPr lang="en-GB"/>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GB"/>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67CB7041-0A17-43E4-9256-73F203E18BF2}" type="slidenum">
              <a:rPr lang="en-GB" smtClean="0"/>
              <a:t>‹#›</a:t>
            </a:fld>
            <a:endParaRPr lang="en-GB"/>
          </a:p>
        </p:txBody>
      </p:sp>
    </p:spTree>
    <p:extLst>
      <p:ext uri="{BB962C8B-B14F-4D97-AF65-F5344CB8AC3E}">
        <p14:creationId xmlns:p14="http://schemas.microsoft.com/office/powerpoint/2010/main" val="114359349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F5E9D95-6587-4D1B-82FE-6428CD1D75D9}"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CB7041-0A17-43E4-9256-73F203E18BF2}" type="slidenum">
              <a:rPr lang="en-GB" smtClean="0"/>
              <a:t>‹#›</a:t>
            </a:fld>
            <a:endParaRPr lang="en-GB"/>
          </a:p>
        </p:txBody>
      </p:sp>
    </p:spTree>
    <p:extLst>
      <p:ext uri="{BB962C8B-B14F-4D97-AF65-F5344CB8AC3E}">
        <p14:creationId xmlns:p14="http://schemas.microsoft.com/office/powerpoint/2010/main" val="1173956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F5E9D95-6587-4D1B-82FE-6428CD1D75D9}"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CB7041-0A17-43E4-9256-73F203E18BF2}" type="slidenum">
              <a:rPr lang="en-GB" smtClean="0"/>
              <a:t>‹#›</a:t>
            </a:fld>
            <a:endParaRPr lang="en-GB"/>
          </a:p>
        </p:txBody>
      </p:sp>
    </p:spTree>
    <p:extLst>
      <p:ext uri="{BB962C8B-B14F-4D97-AF65-F5344CB8AC3E}">
        <p14:creationId xmlns:p14="http://schemas.microsoft.com/office/powerpoint/2010/main" val="3132465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F5E9D95-6587-4D1B-82FE-6428CD1D75D9}" type="datetimeFigureOut">
              <a:rPr lang="en-GB" smtClean="0"/>
              <a:t>02/09/2026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7CB7041-0A17-43E4-9256-73F203E18BF2}" type="slidenum">
              <a:rPr lang="en-GB" smtClean="0"/>
              <a:t>‹#›</a:t>
            </a:fld>
            <a:endParaRPr lang="en-GB"/>
          </a:p>
        </p:txBody>
      </p:sp>
    </p:spTree>
    <p:extLst>
      <p:ext uri="{BB962C8B-B14F-4D97-AF65-F5344CB8AC3E}">
        <p14:creationId xmlns:p14="http://schemas.microsoft.com/office/powerpoint/2010/main" val="1963611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GB"/>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6F5E9D95-6587-4D1B-82FE-6428CD1D75D9}" type="datetimeFigureOut">
              <a:rPr lang="en-GB" smtClean="0"/>
              <a:t>02/09/2026</a:t>
            </a:fld>
            <a:endParaRPr lang="en-GB"/>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GB"/>
          </a:p>
        </p:txBody>
      </p:sp>
      <p:sp>
        <p:nvSpPr>
          <p:cNvPr id="6" name="Slide Number Placeholder 5"/>
          <p:cNvSpPr>
            <a:spLocks noGrp="1"/>
          </p:cNvSpPr>
          <p:nvPr>
            <p:ph type="sldNum" sz="quarter" idx="12"/>
          </p:nvPr>
        </p:nvSpPr>
        <p:spPr>
          <a:xfrm>
            <a:off x="8604504" y="5211060"/>
            <a:ext cx="2112264" cy="228600"/>
          </a:xfrm>
        </p:spPr>
        <p:txBody>
          <a:bodyPr/>
          <a:lstStyle/>
          <a:p>
            <a:fld id="{67CB7041-0A17-43E4-9256-73F203E18BF2}" type="slidenum">
              <a:rPr lang="en-GB" smtClean="0"/>
              <a:t>‹#›</a:t>
            </a:fld>
            <a:endParaRPr lang="en-GB"/>
          </a:p>
        </p:txBody>
      </p:sp>
    </p:spTree>
    <p:extLst>
      <p:ext uri="{BB962C8B-B14F-4D97-AF65-F5344CB8AC3E}">
        <p14:creationId xmlns:p14="http://schemas.microsoft.com/office/powerpoint/2010/main" val="96857998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F5E9D95-6587-4D1B-82FE-6428CD1D75D9}" type="datetimeFigureOut">
              <a:rPr lang="en-GB" smtClean="0"/>
              <a:t>02/09/2026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CB7041-0A17-43E4-9256-73F203E18BF2}" type="slidenum">
              <a:rPr lang="en-GB" smtClean="0"/>
              <a:t>‹#›</a:t>
            </a:fld>
            <a:endParaRPr lang="en-GB"/>
          </a:p>
        </p:txBody>
      </p:sp>
    </p:spTree>
    <p:extLst>
      <p:ext uri="{BB962C8B-B14F-4D97-AF65-F5344CB8AC3E}">
        <p14:creationId xmlns:p14="http://schemas.microsoft.com/office/powerpoint/2010/main" val="3382859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F5E9D95-6587-4D1B-82FE-6428CD1D75D9}" type="datetimeFigureOut">
              <a:rPr lang="en-GB" smtClean="0"/>
              <a:t>02/09/2026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7CB7041-0A17-43E4-9256-73F203E18BF2}" type="slidenum">
              <a:rPr lang="en-GB" smtClean="0"/>
              <a:t>‹#›</a:t>
            </a:fld>
            <a:endParaRPr lang="en-GB"/>
          </a:p>
        </p:txBody>
      </p:sp>
    </p:spTree>
    <p:extLst>
      <p:ext uri="{BB962C8B-B14F-4D97-AF65-F5344CB8AC3E}">
        <p14:creationId xmlns:p14="http://schemas.microsoft.com/office/powerpoint/2010/main" val="935247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F5E9D95-6587-4D1B-82FE-6428CD1D75D9}" type="datetimeFigureOut">
              <a:rPr lang="en-GB" smtClean="0"/>
              <a:t>02/09/2026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7CB7041-0A17-43E4-9256-73F203E18BF2}" type="slidenum">
              <a:rPr lang="en-GB" smtClean="0"/>
              <a:t>‹#›</a:t>
            </a:fld>
            <a:endParaRPr lang="en-GB"/>
          </a:p>
        </p:txBody>
      </p:sp>
    </p:spTree>
    <p:extLst>
      <p:ext uri="{BB962C8B-B14F-4D97-AF65-F5344CB8AC3E}">
        <p14:creationId xmlns:p14="http://schemas.microsoft.com/office/powerpoint/2010/main" val="2911867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5E9D95-6587-4D1B-82FE-6428CD1D75D9}" type="datetimeFigureOut">
              <a:rPr lang="en-GB" smtClean="0"/>
              <a:t>02/09/2026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7CB7041-0A17-43E4-9256-73F203E18BF2}" type="slidenum">
              <a:rPr lang="en-GB" smtClean="0"/>
              <a:t>‹#›</a:t>
            </a:fld>
            <a:endParaRPr lang="en-GB"/>
          </a:p>
        </p:txBody>
      </p:sp>
    </p:spTree>
    <p:extLst>
      <p:ext uri="{BB962C8B-B14F-4D97-AF65-F5344CB8AC3E}">
        <p14:creationId xmlns:p14="http://schemas.microsoft.com/office/powerpoint/2010/main" val="3946436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GB"/>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p:txBody>
          <a:bodyPr/>
          <a:lstStyle/>
          <a:p>
            <a:fld id="{6F5E9D95-6587-4D1B-82FE-6428CD1D75D9}" type="datetimeFigureOut">
              <a:rPr lang="en-GB" smtClean="0"/>
              <a:t>02/09/2026</a:t>
            </a:fld>
            <a:endParaRPr lang="en-GB"/>
          </a:p>
        </p:txBody>
      </p:sp>
      <p:sp>
        <p:nvSpPr>
          <p:cNvPr id="9" name="Footer Placeholder 8"/>
          <p:cNvSpPr>
            <a:spLocks noGrp="1"/>
          </p:cNvSpPr>
          <p:nvPr>
            <p:ph type="ftr" sz="quarter" idx="11"/>
          </p:nvPr>
        </p:nvSpPr>
        <p:spPr/>
        <p:txBody>
          <a:bodyPr/>
          <a:lstStyle>
            <a:lvl1pPr algn="r">
              <a:defRPr/>
            </a:lvl1pPr>
          </a:lstStyle>
          <a:p>
            <a:endParaRPr lang="en-GB"/>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67CB7041-0A17-43E4-9256-73F203E18BF2}" type="slidenum">
              <a:rPr lang="en-GB" smtClean="0"/>
              <a:t>‹#›</a:t>
            </a:fld>
            <a:endParaRPr lang="en-GB"/>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15271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6F5E9D95-6587-4D1B-82FE-6428CD1D75D9}" type="datetimeFigureOut">
              <a:rPr lang="en-GB" smtClean="0"/>
              <a:t>02/09/2026</a:t>
            </a:fld>
            <a:endParaRPr lang="en-GB"/>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GB"/>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67CB7041-0A17-43E4-9256-73F203E18BF2}" type="slidenum">
              <a:rPr lang="en-GB" smtClean="0"/>
              <a:t>‹#›</a:t>
            </a:fld>
            <a:endParaRPr lang="en-GB"/>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57228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6F5E9D95-6587-4D1B-82FE-6428CD1D75D9}" type="datetimeFigureOut">
              <a:rPr lang="en-GB" smtClean="0"/>
              <a:t>02/09/2026</a:t>
            </a:fld>
            <a:endParaRPr lang="en-GB"/>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GB"/>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67CB7041-0A17-43E4-9256-73F203E18BF2}" type="slidenum">
              <a:rPr lang="en-GB" smtClean="0"/>
              <a:t>‹#›</a:t>
            </a:fld>
            <a:endParaRPr lang="en-GB"/>
          </a:p>
        </p:txBody>
      </p:sp>
    </p:spTree>
    <p:extLst>
      <p:ext uri="{BB962C8B-B14F-4D97-AF65-F5344CB8AC3E}">
        <p14:creationId xmlns:p14="http://schemas.microsoft.com/office/powerpoint/2010/main" val="2420536668"/>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AFB11-CE23-46E6-BDD2-8EEF900CBE7A}"/>
              </a:ext>
            </a:extLst>
          </p:cNvPr>
          <p:cNvSpPr>
            <a:spLocks noGrp="1"/>
          </p:cNvSpPr>
          <p:nvPr>
            <p:ph type="ctrTitle"/>
          </p:nvPr>
        </p:nvSpPr>
        <p:spPr>
          <a:xfrm>
            <a:off x="2108092" y="2440792"/>
            <a:ext cx="8524856" cy="1646302"/>
          </a:xfrm>
        </p:spPr>
        <p:txBody>
          <a:bodyPr/>
          <a:lstStyle/>
          <a:p>
            <a:r>
              <a:rPr lang="en-GB" b="1" dirty="0"/>
              <a:t>Year 5 Meet the Teacher </a:t>
            </a:r>
          </a:p>
        </p:txBody>
      </p:sp>
      <p:sp>
        <p:nvSpPr>
          <p:cNvPr id="3" name="Subtitle 2">
            <a:extLst>
              <a:ext uri="{FF2B5EF4-FFF2-40B4-BE49-F238E27FC236}">
                <a16:creationId xmlns:a16="http://schemas.microsoft.com/office/drawing/2014/main" id="{477358E0-5DFC-497B-9E22-79DA1B5726AA}"/>
              </a:ext>
            </a:extLst>
          </p:cNvPr>
          <p:cNvSpPr>
            <a:spLocks noGrp="1"/>
          </p:cNvSpPr>
          <p:nvPr>
            <p:ph type="subTitle" idx="1"/>
          </p:nvPr>
        </p:nvSpPr>
        <p:spPr/>
        <p:txBody>
          <a:bodyPr/>
          <a:lstStyle/>
          <a:p>
            <a:r>
              <a:rPr lang="en-GB" dirty="0"/>
              <a:t>Miss Grist and Mr Clifford </a:t>
            </a:r>
          </a:p>
        </p:txBody>
      </p:sp>
    </p:spTree>
    <p:extLst>
      <p:ext uri="{BB962C8B-B14F-4D97-AF65-F5344CB8AC3E}">
        <p14:creationId xmlns:p14="http://schemas.microsoft.com/office/powerpoint/2010/main" val="54406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D9D3E-42A3-4861-940D-D6D9728019D3}"/>
              </a:ext>
            </a:extLst>
          </p:cNvPr>
          <p:cNvSpPr>
            <a:spLocks noGrp="1"/>
          </p:cNvSpPr>
          <p:nvPr>
            <p:ph type="title"/>
          </p:nvPr>
        </p:nvSpPr>
        <p:spPr/>
        <p:txBody>
          <a:bodyPr/>
          <a:lstStyle/>
          <a:p>
            <a:r>
              <a:rPr lang="en-GB" dirty="0"/>
              <a:t>Swimming</a:t>
            </a:r>
          </a:p>
        </p:txBody>
      </p:sp>
      <p:sp>
        <p:nvSpPr>
          <p:cNvPr id="3" name="Content Placeholder 2">
            <a:extLst>
              <a:ext uri="{FF2B5EF4-FFF2-40B4-BE49-F238E27FC236}">
                <a16:creationId xmlns:a16="http://schemas.microsoft.com/office/drawing/2014/main" id="{D15C804D-0DC5-4B6E-8C22-E16316020ACA}"/>
              </a:ext>
            </a:extLst>
          </p:cNvPr>
          <p:cNvSpPr>
            <a:spLocks noGrp="1"/>
          </p:cNvSpPr>
          <p:nvPr>
            <p:ph idx="1"/>
          </p:nvPr>
        </p:nvSpPr>
        <p:spPr/>
        <p:txBody>
          <a:bodyPr>
            <a:normAutofit/>
          </a:bodyPr>
          <a:lstStyle/>
          <a:p>
            <a:r>
              <a:rPr lang="en-GB" dirty="0"/>
              <a:t>As part of the national curriculum, every child must attend swimming lessons in primary school. We do this in year 5.</a:t>
            </a:r>
          </a:p>
          <a:p>
            <a:pPr algn="just"/>
            <a:r>
              <a:rPr lang="en-GB" dirty="0"/>
              <a:t>The lessons are free, but there is usually a small payment for the coach to and from Bracknell </a:t>
            </a:r>
            <a:r>
              <a:rPr lang="en-GB" dirty="0" err="1"/>
              <a:t>Swimarium</a:t>
            </a:r>
            <a:r>
              <a:rPr lang="en-GB" dirty="0"/>
              <a:t>, details of which will be released nearer to the time. Will be in Spring or Summer term.</a:t>
            </a:r>
          </a:p>
          <a:p>
            <a:pPr algn="just"/>
            <a:r>
              <a:rPr lang="en-GB" dirty="0"/>
              <a:t>These lessons are mandatory as part of the national curriculum, and so we expect every child to attend. If for any reason you do not want your child participating, we will need proof that they are water safe/can swim 25 metres.</a:t>
            </a:r>
          </a:p>
        </p:txBody>
      </p:sp>
    </p:spTree>
    <p:extLst>
      <p:ext uri="{BB962C8B-B14F-4D97-AF65-F5344CB8AC3E}">
        <p14:creationId xmlns:p14="http://schemas.microsoft.com/office/powerpoint/2010/main" val="3020376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EE96A-2320-4252-B2BE-19802305BBA2}"/>
              </a:ext>
            </a:extLst>
          </p:cNvPr>
          <p:cNvSpPr>
            <a:spLocks noGrp="1"/>
          </p:cNvSpPr>
          <p:nvPr>
            <p:ph type="title"/>
          </p:nvPr>
        </p:nvSpPr>
        <p:spPr/>
        <p:txBody>
          <a:bodyPr/>
          <a:lstStyle/>
          <a:p>
            <a:r>
              <a:rPr lang="en-GB" dirty="0"/>
              <a:t>Other trips</a:t>
            </a:r>
          </a:p>
        </p:txBody>
      </p:sp>
      <p:sp>
        <p:nvSpPr>
          <p:cNvPr id="3" name="Content Placeholder 2">
            <a:extLst>
              <a:ext uri="{FF2B5EF4-FFF2-40B4-BE49-F238E27FC236}">
                <a16:creationId xmlns:a16="http://schemas.microsoft.com/office/drawing/2014/main" id="{A3B996EB-7AA6-45FC-92DE-679431E7F5C3}"/>
              </a:ext>
            </a:extLst>
          </p:cNvPr>
          <p:cNvSpPr>
            <a:spLocks noGrp="1"/>
          </p:cNvSpPr>
          <p:nvPr>
            <p:ph idx="1"/>
          </p:nvPr>
        </p:nvSpPr>
        <p:spPr/>
        <p:txBody>
          <a:bodyPr/>
          <a:lstStyle/>
          <a:p>
            <a:r>
              <a:rPr lang="en-GB" dirty="0"/>
              <a:t>Due to the residential and swimming, we try to organise events within school to keep costs as low as possible.</a:t>
            </a:r>
          </a:p>
          <a:p>
            <a:r>
              <a:rPr lang="en-GB" dirty="0"/>
              <a:t>This year, we hope to have a visit from the inflatable planetarium to support our space topic and an ancient Egyptian character visit for Egyptian day in summer term.</a:t>
            </a:r>
          </a:p>
          <a:p>
            <a:r>
              <a:rPr lang="en-GB" dirty="0"/>
              <a:t>We don’t have costs yet but it should be around £20 for both together.</a:t>
            </a:r>
          </a:p>
        </p:txBody>
      </p:sp>
    </p:spTree>
    <p:extLst>
      <p:ext uri="{BB962C8B-B14F-4D97-AF65-F5344CB8AC3E}">
        <p14:creationId xmlns:p14="http://schemas.microsoft.com/office/powerpoint/2010/main" val="3620593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68D15-987D-47A6-9E10-3335678B04B5}"/>
              </a:ext>
            </a:extLst>
          </p:cNvPr>
          <p:cNvSpPr>
            <a:spLocks noGrp="1"/>
          </p:cNvSpPr>
          <p:nvPr>
            <p:ph type="title"/>
          </p:nvPr>
        </p:nvSpPr>
        <p:spPr>
          <a:xfrm>
            <a:off x="374574" y="258896"/>
            <a:ext cx="10515600" cy="936434"/>
          </a:xfrm>
        </p:spPr>
        <p:txBody>
          <a:bodyPr/>
          <a:lstStyle/>
          <a:p>
            <a:pPr algn="ctr"/>
            <a:r>
              <a:rPr lang="en-GB" b="1" dirty="0"/>
              <a:t>Home Learning  </a:t>
            </a:r>
          </a:p>
        </p:txBody>
      </p:sp>
      <p:sp>
        <p:nvSpPr>
          <p:cNvPr id="3" name="Content Placeholder 2">
            <a:extLst>
              <a:ext uri="{FF2B5EF4-FFF2-40B4-BE49-F238E27FC236}">
                <a16:creationId xmlns:a16="http://schemas.microsoft.com/office/drawing/2014/main" id="{2DB1BD0F-17D7-42B4-AF60-4218AE521EC6}"/>
              </a:ext>
            </a:extLst>
          </p:cNvPr>
          <p:cNvSpPr>
            <a:spLocks noGrp="1"/>
          </p:cNvSpPr>
          <p:nvPr>
            <p:ph idx="1"/>
          </p:nvPr>
        </p:nvSpPr>
        <p:spPr>
          <a:xfrm>
            <a:off x="1164283" y="1346058"/>
            <a:ext cx="9132984" cy="5856470"/>
          </a:xfrm>
        </p:spPr>
        <p:txBody>
          <a:bodyPr>
            <a:normAutofit/>
          </a:bodyPr>
          <a:lstStyle/>
          <a:p>
            <a:r>
              <a:rPr lang="en-GB" sz="2400" dirty="0"/>
              <a:t>Each week, we will upload the home learning for your child on </a:t>
            </a:r>
            <a:r>
              <a:rPr lang="en-GB" sz="2400" dirty="0" err="1"/>
              <a:t>SeeSaw</a:t>
            </a:r>
            <a:r>
              <a:rPr lang="en-GB" sz="2400" dirty="0"/>
              <a:t>. </a:t>
            </a:r>
          </a:p>
          <a:p>
            <a:r>
              <a:rPr lang="en-GB" sz="2400" dirty="0"/>
              <a:t>Each Friday, we will upload the homework to </a:t>
            </a:r>
            <a:r>
              <a:rPr lang="en-GB" sz="2400" dirty="0" err="1"/>
              <a:t>SeeSaw</a:t>
            </a:r>
            <a:r>
              <a:rPr lang="en-GB" sz="2400" dirty="0"/>
              <a:t>, for completion during the week. </a:t>
            </a:r>
          </a:p>
          <a:p>
            <a:r>
              <a:rPr lang="en-GB" sz="2400" dirty="0"/>
              <a:t>If the homework is not completed within the week, the expectation will be that your child uses part of Friday break time to complete this and catch up.</a:t>
            </a:r>
          </a:p>
          <a:p>
            <a:r>
              <a:rPr lang="en-GB" sz="2400" dirty="0"/>
              <a:t>Homework includes: maths and writing consolidation from the week, reading at home.</a:t>
            </a:r>
            <a:endParaRPr lang="en-GB" dirty="0"/>
          </a:p>
        </p:txBody>
      </p:sp>
    </p:spTree>
    <p:extLst>
      <p:ext uri="{BB962C8B-B14F-4D97-AF65-F5344CB8AC3E}">
        <p14:creationId xmlns:p14="http://schemas.microsoft.com/office/powerpoint/2010/main" val="1781396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68D15-987D-47A6-9E10-3335678B04B5}"/>
              </a:ext>
            </a:extLst>
          </p:cNvPr>
          <p:cNvSpPr>
            <a:spLocks noGrp="1"/>
          </p:cNvSpPr>
          <p:nvPr>
            <p:ph type="title"/>
          </p:nvPr>
        </p:nvSpPr>
        <p:spPr>
          <a:xfrm>
            <a:off x="177187" y="194764"/>
            <a:ext cx="10515600" cy="1182344"/>
          </a:xfrm>
        </p:spPr>
        <p:txBody>
          <a:bodyPr/>
          <a:lstStyle/>
          <a:p>
            <a:pPr algn="ctr"/>
            <a:r>
              <a:rPr lang="en-GB" b="1" dirty="0"/>
              <a:t>How to Record Reading </a:t>
            </a:r>
          </a:p>
        </p:txBody>
      </p:sp>
      <p:sp>
        <p:nvSpPr>
          <p:cNvPr id="3" name="Content Placeholder 2">
            <a:extLst>
              <a:ext uri="{FF2B5EF4-FFF2-40B4-BE49-F238E27FC236}">
                <a16:creationId xmlns:a16="http://schemas.microsoft.com/office/drawing/2014/main" id="{2DB1BD0F-17D7-42B4-AF60-4218AE521EC6}"/>
              </a:ext>
            </a:extLst>
          </p:cNvPr>
          <p:cNvSpPr>
            <a:spLocks noGrp="1"/>
          </p:cNvSpPr>
          <p:nvPr>
            <p:ph idx="1"/>
          </p:nvPr>
        </p:nvSpPr>
        <p:spPr>
          <a:xfrm>
            <a:off x="484742" y="1029072"/>
            <a:ext cx="9176093" cy="5634164"/>
          </a:xfrm>
        </p:spPr>
        <p:txBody>
          <a:bodyPr>
            <a:normAutofit/>
          </a:bodyPr>
          <a:lstStyle/>
          <a:p>
            <a:pPr marL="0" indent="0" algn="ctr">
              <a:buNone/>
            </a:pPr>
            <a:r>
              <a:rPr lang="en-GB" b="1" u="sng" dirty="0"/>
              <a:t>Reading Bookmarks</a:t>
            </a:r>
          </a:p>
          <a:p>
            <a:pPr marL="0" indent="0">
              <a:buNone/>
            </a:pPr>
            <a:endParaRPr lang="en-GB" dirty="0"/>
          </a:p>
          <a:p>
            <a:r>
              <a:rPr lang="en-GB" dirty="0"/>
              <a:t>Children should be reading 3 x 20 minutes a week, and each of these should be recorded on the bookmark.</a:t>
            </a:r>
          </a:p>
          <a:p>
            <a:r>
              <a:rPr lang="en-GB" dirty="0"/>
              <a:t>Sign and date the bookmark, when the child has read</a:t>
            </a:r>
          </a:p>
          <a:p>
            <a:r>
              <a:rPr lang="en-GB" dirty="0"/>
              <a:t>Bring these to school, in the book that the child is reading</a:t>
            </a:r>
          </a:p>
          <a:p>
            <a:r>
              <a:rPr lang="en-GB" dirty="0"/>
              <a:t>We encourage you not only to read with your child, but to engage in discussion about the book, to help with their reading comprehension (which is important for next years SATs!). </a:t>
            </a:r>
          </a:p>
          <a:p>
            <a:r>
              <a:rPr lang="en-GB" dirty="0"/>
              <a:t>If you would like to comment/share your child’s reading, you can do this via Seesaw </a:t>
            </a:r>
          </a:p>
          <a:p>
            <a:endParaRPr lang="en-GB" dirty="0"/>
          </a:p>
        </p:txBody>
      </p:sp>
    </p:spTree>
    <p:extLst>
      <p:ext uri="{BB962C8B-B14F-4D97-AF65-F5344CB8AC3E}">
        <p14:creationId xmlns:p14="http://schemas.microsoft.com/office/powerpoint/2010/main" val="1426024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4E3674-AD63-419D-B611-1C0F4A39287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242301" y="2099157"/>
            <a:ext cx="3215711" cy="3428456"/>
          </a:xfrm>
          <a:prstGeom prst="rect">
            <a:avLst/>
          </a:prstGeom>
          <a:noFill/>
        </p:spPr>
      </p:pic>
      <p:sp>
        <p:nvSpPr>
          <p:cNvPr id="2" name="Title 1">
            <a:extLst>
              <a:ext uri="{FF2B5EF4-FFF2-40B4-BE49-F238E27FC236}">
                <a16:creationId xmlns:a16="http://schemas.microsoft.com/office/drawing/2014/main" id="{FDE3ABD1-E946-453F-80F4-EAEB1E444ED4}"/>
              </a:ext>
            </a:extLst>
          </p:cNvPr>
          <p:cNvSpPr>
            <a:spLocks noGrp="1"/>
          </p:cNvSpPr>
          <p:nvPr>
            <p:ph type="title"/>
          </p:nvPr>
        </p:nvSpPr>
        <p:spPr>
          <a:xfrm>
            <a:off x="283728" y="276460"/>
            <a:ext cx="10515600" cy="1325563"/>
          </a:xfrm>
        </p:spPr>
        <p:txBody>
          <a:bodyPr/>
          <a:lstStyle/>
          <a:p>
            <a:pPr algn="ctr"/>
            <a:r>
              <a:rPr lang="en-GB" dirty="0"/>
              <a:t>Changing books </a:t>
            </a:r>
          </a:p>
        </p:txBody>
      </p:sp>
      <p:sp>
        <p:nvSpPr>
          <p:cNvPr id="3" name="Content Placeholder 2">
            <a:extLst>
              <a:ext uri="{FF2B5EF4-FFF2-40B4-BE49-F238E27FC236}">
                <a16:creationId xmlns:a16="http://schemas.microsoft.com/office/drawing/2014/main" id="{B42504B0-D77F-47B8-B48C-59997E65DA82}"/>
              </a:ext>
            </a:extLst>
          </p:cNvPr>
          <p:cNvSpPr>
            <a:spLocks noGrp="1"/>
          </p:cNvSpPr>
          <p:nvPr>
            <p:ph idx="1"/>
          </p:nvPr>
        </p:nvSpPr>
        <p:spPr>
          <a:xfrm>
            <a:off x="568128" y="1313190"/>
            <a:ext cx="5334874" cy="4351338"/>
          </a:xfrm>
        </p:spPr>
        <p:txBody>
          <a:bodyPr>
            <a:normAutofit fontScale="92500"/>
          </a:bodyPr>
          <a:lstStyle/>
          <a:p>
            <a:r>
              <a:rPr lang="en-GB" sz="2400" dirty="0"/>
              <a:t>Children will be sent home with reading books, which are exclusively for reading at home. In the classroom, children choose a book from the class libraries to read when it is quiet reading time.</a:t>
            </a:r>
          </a:p>
          <a:p>
            <a:r>
              <a:rPr lang="en-GB" sz="2400" dirty="0"/>
              <a:t>Children can change their books first thing in the morning, or before they go home at the end of the day. </a:t>
            </a:r>
          </a:p>
          <a:p>
            <a:r>
              <a:rPr lang="en-GB" sz="2400" dirty="0"/>
              <a:t>We challenge readers using the ‘5 finger rule’ method. </a:t>
            </a:r>
          </a:p>
        </p:txBody>
      </p:sp>
    </p:spTree>
    <p:extLst>
      <p:ext uri="{BB962C8B-B14F-4D97-AF65-F5344CB8AC3E}">
        <p14:creationId xmlns:p14="http://schemas.microsoft.com/office/powerpoint/2010/main" val="893091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2A8D8-D086-4CCB-8E7F-184FAF74C535}"/>
              </a:ext>
            </a:extLst>
          </p:cNvPr>
          <p:cNvSpPr>
            <a:spLocks noGrp="1"/>
          </p:cNvSpPr>
          <p:nvPr>
            <p:ph type="title"/>
          </p:nvPr>
        </p:nvSpPr>
        <p:spPr>
          <a:xfrm>
            <a:off x="0" y="-360758"/>
            <a:ext cx="10708395" cy="1911466"/>
          </a:xfrm>
        </p:spPr>
        <p:txBody>
          <a:bodyPr>
            <a:normAutofit/>
          </a:bodyPr>
          <a:lstStyle/>
          <a:p>
            <a:pPr algn="ctr"/>
            <a:r>
              <a:rPr lang="en-GB" sz="4000" b="1" dirty="0"/>
              <a:t>Seesaw blog</a:t>
            </a:r>
          </a:p>
        </p:txBody>
      </p:sp>
      <p:sp>
        <p:nvSpPr>
          <p:cNvPr id="3" name="Content Placeholder 2">
            <a:extLst>
              <a:ext uri="{FF2B5EF4-FFF2-40B4-BE49-F238E27FC236}">
                <a16:creationId xmlns:a16="http://schemas.microsoft.com/office/drawing/2014/main" id="{607AA1C7-5ADD-4284-AACC-EDD4B5DA4EB9}"/>
              </a:ext>
            </a:extLst>
          </p:cNvPr>
          <p:cNvSpPr>
            <a:spLocks noGrp="1"/>
          </p:cNvSpPr>
          <p:nvPr>
            <p:ph idx="1"/>
          </p:nvPr>
        </p:nvSpPr>
        <p:spPr>
          <a:xfrm>
            <a:off x="485660" y="900207"/>
            <a:ext cx="9187150" cy="5585433"/>
          </a:xfrm>
        </p:spPr>
        <p:txBody>
          <a:bodyPr>
            <a:normAutofit/>
          </a:bodyPr>
          <a:lstStyle/>
          <a:p>
            <a:pPr marL="0" indent="0">
              <a:buNone/>
            </a:pPr>
            <a:r>
              <a:rPr lang="en-GB" dirty="0"/>
              <a:t>We will be regularly using the Year 5 blog, for both Peacocks and Mockingbirds. This is a chance for you to see the activities that the children have been completing in school, and to celebrate any exciting activities that we have been doing. </a:t>
            </a:r>
          </a:p>
          <a:p>
            <a:pPr marL="0" indent="0">
              <a:buNone/>
            </a:pPr>
            <a:endParaRPr lang="en-GB" dirty="0"/>
          </a:p>
          <a:p>
            <a:pPr marL="0" indent="0">
              <a:buNone/>
            </a:pPr>
            <a:r>
              <a:rPr lang="en-GB" dirty="0"/>
              <a:t>The office will contact you, to confirm whether we have your permission to post your child’s photos on the blog. </a:t>
            </a:r>
          </a:p>
          <a:p>
            <a:pPr marL="0" indent="0">
              <a:buNone/>
            </a:pPr>
            <a:endParaRPr lang="en-GB" dirty="0"/>
          </a:p>
          <a:p>
            <a:pPr marL="0" indent="0">
              <a:buNone/>
            </a:pPr>
            <a:r>
              <a:rPr lang="en-GB" dirty="0"/>
              <a:t>The blog can be viewed by all of those in Year 5, who access Seesaw, but it cannot be accessed by others outside of the year group.</a:t>
            </a:r>
          </a:p>
          <a:p>
            <a:pPr marL="0" indent="0">
              <a:buNone/>
            </a:pPr>
            <a:endParaRPr lang="en-GB" dirty="0"/>
          </a:p>
          <a:p>
            <a:pPr marL="0" indent="0">
              <a:buNone/>
            </a:pPr>
            <a:r>
              <a:rPr lang="en-GB" dirty="0"/>
              <a:t>Children are allowed to comment on each others posts, to foster a sense of community within the year group, and across the classes.</a:t>
            </a:r>
          </a:p>
          <a:p>
            <a:pPr marL="0" indent="0">
              <a:buNone/>
            </a:pPr>
            <a:endParaRPr lang="en-GB" dirty="0"/>
          </a:p>
          <a:p>
            <a:pPr marL="0" indent="0">
              <a:buNone/>
            </a:pPr>
            <a:r>
              <a:rPr lang="en-GB" dirty="0"/>
              <a:t>The </a:t>
            </a:r>
            <a:r>
              <a:rPr lang="en-GB" dirty="0" err="1"/>
              <a:t>SeeSaw</a:t>
            </a:r>
            <a:r>
              <a:rPr lang="en-GB" dirty="0"/>
              <a:t> blog is the main way we communicate with parents what is happening in school, so please do take the time to check in here regularly.</a:t>
            </a:r>
          </a:p>
        </p:txBody>
      </p:sp>
    </p:spTree>
    <p:extLst>
      <p:ext uri="{BB962C8B-B14F-4D97-AF65-F5344CB8AC3E}">
        <p14:creationId xmlns:p14="http://schemas.microsoft.com/office/powerpoint/2010/main" val="204707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BBAF0-9432-4B1F-9AAE-ABFAF9330005}"/>
              </a:ext>
            </a:extLst>
          </p:cNvPr>
          <p:cNvSpPr>
            <a:spLocks noGrp="1"/>
          </p:cNvSpPr>
          <p:nvPr>
            <p:ph type="title"/>
          </p:nvPr>
        </p:nvSpPr>
        <p:spPr>
          <a:xfrm>
            <a:off x="577008" y="230188"/>
            <a:ext cx="10891551" cy="1460500"/>
          </a:xfrm>
        </p:spPr>
        <p:txBody>
          <a:bodyPr>
            <a:normAutofit/>
          </a:bodyPr>
          <a:lstStyle/>
          <a:p>
            <a:pPr algn="ctr"/>
            <a:r>
              <a:rPr lang="en-GB" sz="6000" b="1" u="sng" dirty="0"/>
              <a:t>Year 5 Blog </a:t>
            </a:r>
          </a:p>
        </p:txBody>
      </p:sp>
      <p:sp>
        <p:nvSpPr>
          <p:cNvPr id="3" name="Content Placeholder 2">
            <a:extLst>
              <a:ext uri="{FF2B5EF4-FFF2-40B4-BE49-F238E27FC236}">
                <a16:creationId xmlns:a16="http://schemas.microsoft.com/office/drawing/2014/main" id="{969BD99D-D1F6-4E79-9C3B-854F5F708639}"/>
              </a:ext>
            </a:extLst>
          </p:cNvPr>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6D02FDDB-F15E-4533-82C0-A88916CF82C3}"/>
              </a:ext>
            </a:extLst>
          </p:cNvPr>
          <p:cNvPicPr>
            <a:picLocks noChangeAspect="1"/>
          </p:cNvPicPr>
          <p:nvPr/>
        </p:nvPicPr>
        <p:blipFill>
          <a:blip r:embed="rId2"/>
          <a:stretch>
            <a:fillRect/>
          </a:stretch>
        </p:blipFill>
        <p:spPr>
          <a:xfrm>
            <a:off x="1256841" y="1349165"/>
            <a:ext cx="8499745" cy="1512486"/>
          </a:xfrm>
          <a:prstGeom prst="rect">
            <a:avLst/>
          </a:prstGeom>
        </p:spPr>
      </p:pic>
      <p:pic>
        <p:nvPicPr>
          <p:cNvPr id="5" name="Picture 4">
            <a:extLst>
              <a:ext uri="{FF2B5EF4-FFF2-40B4-BE49-F238E27FC236}">
                <a16:creationId xmlns:a16="http://schemas.microsoft.com/office/drawing/2014/main" id="{883CFB57-22D1-4411-A866-1A653F9347CF}"/>
              </a:ext>
            </a:extLst>
          </p:cNvPr>
          <p:cNvPicPr>
            <a:picLocks noChangeAspect="1"/>
          </p:cNvPicPr>
          <p:nvPr/>
        </p:nvPicPr>
        <p:blipFill>
          <a:blip r:embed="rId3"/>
          <a:stretch>
            <a:fillRect/>
          </a:stretch>
        </p:blipFill>
        <p:spPr>
          <a:xfrm>
            <a:off x="2028021" y="3429000"/>
            <a:ext cx="6587169" cy="2446663"/>
          </a:xfrm>
          <a:prstGeom prst="rect">
            <a:avLst/>
          </a:prstGeom>
        </p:spPr>
      </p:pic>
      <p:sp>
        <p:nvSpPr>
          <p:cNvPr id="6" name="Oval 5">
            <a:extLst>
              <a:ext uri="{FF2B5EF4-FFF2-40B4-BE49-F238E27FC236}">
                <a16:creationId xmlns:a16="http://schemas.microsoft.com/office/drawing/2014/main" id="{D741C659-CEC3-40E5-B1C0-612FDDD16301}"/>
              </a:ext>
            </a:extLst>
          </p:cNvPr>
          <p:cNvSpPr/>
          <p:nvPr/>
        </p:nvSpPr>
        <p:spPr>
          <a:xfrm>
            <a:off x="7069039" y="4100975"/>
            <a:ext cx="1630837" cy="167130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EC9F2287-A1D8-4AE1-AB15-666DAB29A5A2}"/>
              </a:ext>
            </a:extLst>
          </p:cNvPr>
          <p:cNvCxnSpPr>
            <a:cxnSpLocks/>
            <a:endCxn id="6" idx="7"/>
          </p:cNvCxnSpPr>
          <p:nvPr/>
        </p:nvCxnSpPr>
        <p:spPr>
          <a:xfrm flipH="1">
            <a:off x="8461045" y="3429000"/>
            <a:ext cx="899771" cy="91673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0B15E5A-AE8A-415B-9561-3C46B2B7D55B}"/>
              </a:ext>
            </a:extLst>
          </p:cNvPr>
          <p:cNvSpPr/>
          <p:nvPr/>
        </p:nvSpPr>
        <p:spPr>
          <a:xfrm>
            <a:off x="8413910" y="1394883"/>
            <a:ext cx="1222986" cy="126532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a:extLst>
              <a:ext uri="{FF2B5EF4-FFF2-40B4-BE49-F238E27FC236}">
                <a16:creationId xmlns:a16="http://schemas.microsoft.com/office/drawing/2014/main" id="{6B0B25DF-9565-4F42-9543-29EA8C8ED7E8}"/>
              </a:ext>
            </a:extLst>
          </p:cNvPr>
          <p:cNvCxnSpPr>
            <a:cxnSpLocks/>
            <a:endCxn id="12" idx="0"/>
          </p:cNvCxnSpPr>
          <p:nvPr/>
        </p:nvCxnSpPr>
        <p:spPr>
          <a:xfrm>
            <a:off x="8823489" y="361038"/>
            <a:ext cx="201914" cy="103384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3696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06566-373A-4CC2-8774-C80DA4F92494}"/>
              </a:ext>
            </a:extLst>
          </p:cNvPr>
          <p:cNvSpPr>
            <a:spLocks noGrp="1"/>
          </p:cNvSpPr>
          <p:nvPr>
            <p:ph type="title"/>
          </p:nvPr>
        </p:nvSpPr>
        <p:spPr>
          <a:xfrm>
            <a:off x="-827518" y="-123797"/>
            <a:ext cx="11610860" cy="1325563"/>
          </a:xfrm>
        </p:spPr>
        <p:txBody>
          <a:bodyPr/>
          <a:lstStyle/>
          <a:p>
            <a:pPr algn="ctr"/>
            <a:r>
              <a:rPr lang="en-GB" b="1" dirty="0"/>
              <a:t>Timetable</a:t>
            </a:r>
            <a:r>
              <a:rPr lang="en-GB" dirty="0"/>
              <a:t> </a:t>
            </a:r>
          </a:p>
        </p:txBody>
      </p:sp>
      <p:sp>
        <p:nvSpPr>
          <p:cNvPr id="3" name="Content Placeholder 2">
            <a:extLst>
              <a:ext uri="{FF2B5EF4-FFF2-40B4-BE49-F238E27FC236}">
                <a16:creationId xmlns:a16="http://schemas.microsoft.com/office/drawing/2014/main" id="{8B90CA41-F90E-47F4-827B-4B162AA5F8CD}"/>
              </a:ext>
            </a:extLst>
          </p:cNvPr>
          <p:cNvSpPr>
            <a:spLocks noGrp="1"/>
          </p:cNvSpPr>
          <p:nvPr>
            <p:ph idx="1"/>
          </p:nvPr>
        </p:nvSpPr>
        <p:spPr>
          <a:xfrm>
            <a:off x="284962" y="951954"/>
            <a:ext cx="11104084" cy="4954091"/>
          </a:xfrm>
        </p:spPr>
        <p:txBody>
          <a:bodyPr>
            <a:normAutofit/>
          </a:bodyPr>
          <a:lstStyle/>
          <a:p>
            <a:r>
              <a:rPr lang="en-GB" dirty="0"/>
              <a:t>PE days are Monday and Friday.</a:t>
            </a:r>
          </a:p>
          <a:p>
            <a:r>
              <a:rPr lang="en-GB" dirty="0"/>
              <a:t>Break times are at 10.45-11.00</a:t>
            </a:r>
          </a:p>
          <a:p>
            <a:r>
              <a:rPr lang="en-GB" dirty="0"/>
              <a:t>Lunchtimes, children play first and from 12.30-1.00 they eat their lunch.</a:t>
            </a:r>
          </a:p>
          <a:p>
            <a:r>
              <a:rPr lang="en-GB" dirty="0"/>
              <a:t>You can pick your children up from the classroom door or you can let your children walk home on their own in Year 5, but please let the office know beforehand in the form of a letter, otherwise we will not be able to release your child. </a:t>
            </a:r>
          </a:p>
          <a:p>
            <a:endParaRPr lang="en-GB" dirty="0"/>
          </a:p>
          <a:p>
            <a:endParaRPr lang="en-GB" dirty="0"/>
          </a:p>
          <a:p>
            <a:pPr marL="0" indent="0">
              <a:buNone/>
            </a:pPr>
            <a:r>
              <a:rPr lang="en-GB" dirty="0"/>
              <a:t>If children are walking home with phones, these are to be handed in to Class Teacher in the morning and are to be switched off.</a:t>
            </a:r>
          </a:p>
        </p:txBody>
      </p:sp>
    </p:spTree>
    <p:extLst>
      <p:ext uri="{BB962C8B-B14F-4D97-AF65-F5344CB8AC3E}">
        <p14:creationId xmlns:p14="http://schemas.microsoft.com/office/powerpoint/2010/main" val="3114300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BA12D-DABB-42FA-A3C5-A30E984A1816}"/>
              </a:ext>
            </a:extLst>
          </p:cNvPr>
          <p:cNvSpPr>
            <a:spLocks noGrp="1"/>
          </p:cNvSpPr>
          <p:nvPr>
            <p:ph type="title"/>
          </p:nvPr>
        </p:nvSpPr>
        <p:spPr>
          <a:xfrm>
            <a:off x="487371" y="-120185"/>
            <a:ext cx="10515600" cy="1325563"/>
          </a:xfrm>
        </p:spPr>
        <p:txBody>
          <a:bodyPr/>
          <a:lstStyle/>
          <a:p>
            <a:pPr algn="ctr"/>
            <a:r>
              <a:rPr lang="en-GB" b="1" dirty="0"/>
              <a:t>Topics in Year 5</a:t>
            </a:r>
          </a:p>
        </p:txBody>
      </p:sp>
      <p:sp>
        <p:nvSpPr>
          <p:cNvPr id="3" name="Content Placeholder 2">
            <a:extLst>
              <a:ext uri="{FF2B5EF4-FFF2-40B4-BE49-F238E27FC236}">
                <a16:creationId xmlns:a16="http://schemas.microsoft.com/office/drawing/2014/main" id="{32AFD8DB-A484-4DFB-A194-FE2F283716F3}"/>
              </a:ext>
            </a:extLst>
          </p:cNvPr>
          <p:cNvSpPr>
            <a:spLocks noGrp="1"/>
          </p:cNvSpPr>
          <p:nvPr>
            <p:ph idx="1"/>
          </p:nvPr>
        </p:nvSpPr>
        <p:spPr>
          <a:xfrm>
            <a:off x="279553" y="880344"/>
            <a:ext cx="9349189" cy="5806895"/>
          </a:xfrm>
        </p:spPr>
        <p:txBody>
          <a:bodyPr>
            <a:normAutofit fontScale="92500" lnSpcReduction="10000"/>
          </a:bodyPr>
          <a:lstStyle/>
          <a:p>
            <a:r>
              <a:rPr lang="en-GB" sz="2400" b="1" dirty="0"/>
              <a:t>Autumn: Space. </a:t>
            </a:r>
            <a:r>
              <a:rPr lang="en-GB" sz="2400" dirty="0"/>
              <a:t>We study the history of the space race, and complete several investigations which deepen our understanding of how the Earth rotates on its axis, and revolves around the Sun. We will also be making Solar Systems and learning the features of each planet. </a:t>
            </a:r>
          </a:p>
          <a:p>
            <a:endParaRPr lang="en-GB" sz="1600" dirty="0"/>
          </a:p>
          <a:p>
            <a:r>
              <a:rPr lang="en-GB" sz="2400" b="1" dirty="0"/>
              <a:t>Spring term: Japan. </a:t>
            </a:r>
            <a:r>
              <a:rPr lang="en-GB" sz="2400" dirty="0"/>
              <a:t>Here we explore the different geographical features of the country such as Mt Fuji and Tokyo, as well as taking a deeper look into the historical aspects, such as Samurai. Children will be creating a piece of Kintsugi art, where they create a piece of clay pottery, break this and then use it to make something entirely new We are also planning to make sushi.</a:t>
            </a:r>
          </a:p>
          <a:p>
            <a:endParaRPr lang="en-GB" sz="1600" dirty="0"/>
          </a:p>
          <a:p>
            <a:r>
              <a:rPr lang="en-GB" sz="2400" b="1" dirty="0"/>
              <a:t>Summer term: Egyptians. </a:t>
            </a:r>
            <a:r>
              <a:rPr lang="en-GB" sz="2400" dirty="0"/>
              <a:t>We have an exciting themed day linked to the Egyptians, where we bake bread and become tomb investigators. We look into the achievements of famous Pharaohs and discover the way Egyptians lived in ancient times.</a:t>
            </a:r>
          </a:p>
        </p:txBody>
      </p:sp>
    </p:spTree>
    <p:extLst>
      <p:ext uri="{BB962C8B-B14F-4D97-AF65-F5344CB8AC3E}">
        <p14:creationId xmlns:p14="http://schemas.microsoft.com/office/powerpoint/2010/main" val="3286165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C2DE6-316B-49BB-89BE-DA9C17A279F4}"/>
              </a:ext>
            </a:extLst>
          </p:cNvPr>
          <p:cNvSpPr>
            <a:spLocks noGrp="1"/>
          </p:cNvSpPr>
          <p:nvPr>
            <p:ph type="title"/>
          </p:nvPr>
        </p:nvSpPr>
        <p:spPr/>
        <p:txBody>
          <a:bodyPr>
            <a:normAutofit fontScale="90000"/>
          </a:bodyPr>
          <a:lstStyle/>
          <a:p>
            <a:br>
              <a:rPr lang="en-GB" dirty="0"/>
            </a:br>
            <a:r>
              <a:rPr lang="en-GB" dirty="0"/>
              <a:t>Residential</a:t>
            </a:r>
          </a:p>
        </p:txBody>
      </p:sp>
      <p:sp>
        <p:nvSpPr>
          <p:cNvPr id="3" name="Content Placeholder 2">
            <a:extLst>
              <a:ext uri="{FF2B5EF4-FFF2-40B4-BE49-F238E27FC236}">
                <a16:creationId xmlns:a16="http://schemas.microsoft.com/office/drawing/2014/main" id="{FF21C18C-71E4-48F6-985A-19D900B7A8F5}"/>
              </a:ext>
            </a:extLst>
          </p:cNvPr>
          <p:cNvSpPr>
            <a:spLocks noGrp="1"/>
          </p:cNvSpPr>
          <p:nvPr>
            <p:ph idx="1"/>
          </p:nvPr>
        </p:nvSpPr>
        <p:spPr/>
        <p:txBody>
          <a:bodyPr>
            <a:normAutofit/>
          </a:bodyPr>
          <a:lstStyle/>
          <a:p>
            <a:r>
              <a:rPr lang="en-GB" sz="2000" dirty="0"/>
              <a:t>Each year, we take year 5 on a residential overnight trip to Oakwood Climbing Centre, where they spend 2 days and 1 night doing outdoor activities and sleeping away from home.</a:t>
            </a:r>
          </a:p>
          <a:p>
            <a:r>
              <a:rPr lang="en-GB" sz="2000" dirty="0"/>
              <a:t>This year, it is on the 17th and 18th of May.</a:t>
            </a:r>
          </a:p>
          <a:p>
            <a:r>
              <a:rPr lang="en-GB" sz="2000" dirty="0"/>
              <a:t>The cost is roughly £140 for the trip, which includes breakfast, lunch, dinner, bed and shower facilities, and the luxury of being the only people on site for both days.</a:t>
            </a:r>
          </a:p>
          <a:p>
            <a:r>
              <a:rPr lang="en-GB" sz="2000" dirty="0"/>
              <a:t>We encourage every child to sleep over in order to prepare them for Year 6 residential, however, if you are worried, please speak to us and we can  we can discuss alternative arrangements if needed.</a:t>
            </a:r>
          </a:p>
          <a:p>
            <a:r>
              <a:rPr lang="en-GB" sz="2000" dirty="0"/>
              <a:t>We will be hosting a Q+A session to discuss this in further detail.</a:t>
            </a:r>
          </a:p>
        </p:txBody>
      </p:sp>
    </p:spTree>
    <p:extLst>
      <p:ext uri="{BB962C8B-B14F-4D97-AF65-F5344CB8AC3E}">
        <p14:creationId xmlns:p14="http://schemas.microsoft.com/office/powerpoint/2010/main" val="32651819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195</TotalTime>
  <Words>1029</Words>
  <Application>Microsoft Office PowerPoint</Application>
  <PresentationFormat>Widescreen</PresentationFormat>
  <Paragraphs>58</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Century Gothic</vt:lpstr>
      <vt:lpstr>Garamond</vt:lpstr>
      <vt:lpstr>Savon</vt:lpstr>
      <vt:lpstr>Year 5 Meet the Teacher </vt:lpstr>
      <vt:lpstr>Home Learning  </vt:lpstr>
      <vt:lpstr>How to Record Reading </vt:lpstr>
      <vt:lpstr>Changing books </vt:lpstr>
      <vt:lpstr>Seesaw blog</vt:lpstr>
      <vt:lpstr>Year 5 Blog </vt:lpstr>
      <vt:lpstr>Timetable </vt:lpstr>
      <vt:lpstr>Topics in Year 5</vt:lpstr>
      <vt:lpstr> Residential</vt:lpstr>
      <vt:lpstr>Swimming</vt:lpstr>
      <vt:lpstr>Other trips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 Merrills</dc:creator>
  <cp:lastModifiedBy>Bethany Grist</cp:lastModifiedBy>
  <cp:revision>34</cp:revision>
  <dcterms:created xsi:type="dcterms:W3CDTF">2022-09-02T12:01:43Z</dcterms:created>
  <dcterms:modified xsi:type="dcterms:W3CDTF">2026-09-02T15:11:34Z</dcterms:modified>
</cp:coreProperties>
</file>