
<file path=[Content_Types].xml><?xml version="1.0" encoding="utf-8"?>
<Types xmlns="http://schemas.openxmlformats.org/package/2006/content-types">
  <Default Extension="bmp" ContentType="image/bmp"/>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133" r:id="rId4"/>
  </p:sldMasterIdLst>
  <p:sldIdLst>
    <p:sldId id="256" r:id="rId5"/>
    <p:sldId id="271" r:id="rId6"/>
    <p:sldId id="270" r:id="rId7"/>
    <p:sldId id="280" r:id="rId8"/>
    <p:sldId id="272" r:id="rId9"/>
    <p:sldId id="281" r:id="rId10"/>
    <p:sldId id="282" r:id="rId11"/>
    <p:sldId id="273" r:id="rId12"/>
    <p:sldId id="274" r:id="rId13"/>
    <p:sldId id="275" r:id="rId14"/>
    <p:sldId id="276" r:id="rId15"/>
    <p:sldId id="278" r:id="rId16"/>
    <p:sldId id="279" r:id="rId17"/>
    <p:sldId id="283" r:id="rId18"/>
    <p:sldId id="277"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5" autoAdjust="0"/>
    <p:restoredTop sz="94660"/>
  </p:normalViewPr>
  <p:slideViewPr>
    <p:cSldViewPr snapToGrid="0">
      <p:cViewPr varScale="1">
        <p:scale>
          <a:sx n="69" d="100"/>
          <a:sy n="69" d="100"/>
        </p:scale>
        <p:origin x="7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5000"/>
              <a:duotone>
                <a:schemeClr val="accent2">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11" name="Rectangle 10"/>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en-GB"/>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E5C6C940-B01B-4D82-B9BA-C1ED9B736B4F}" type="datetimeFigureOut">
              <a:rPr lang="en-GB" smtClean="0"/>
              <a:t>09/09/2026</a:t>
            </a:fld>
            <a:endParaRPr lang="en-GB"/>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2"/>
                </a:solidFill>
              </a:defRPr>
            </a:lvl1pPr>
          </a:lstStyle>
          <a:p>
            <a:endParaRPr lang="en-GB"/>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2"/>
                </a:solidFill>
              </a:defRPr>
            </a:lvl1pPr>
          </a:lstStyle>
          <a:p>
            <a:fld id="{8DDCE726-8473-4248-932A-2206E5A72CE7}" type="slidenum">
              <a:rPr lang="en-GB" smtClean="0"/>
              <a:t>‹#›</a:t>
            </a:fld>
            <a:endParaRPr lang="en-GB"/>
          </a:p>
        </p:txBody>
      </p:sp>
    </p:spTree>
    <p:extLst>
      <p:ext uri="{BB962C8B-B14F-4D97-AF65-F5344CB8AC3E}">
        <p14:creationId xmlns:p14="http://schemas.microsoft.com/office/powerpoint/2010/main" val="896437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E5C6C940-B01B-4D82-B9BA-C1ED9B736B4F}" type="datetimeFigureOut">
              <a:rPr lang="en-GB" smtClean="0"/>
              <a:t>09/09/2026</a:t>
            </a:fld>
            <a:endParaRPr lang="en-GB"/>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8DDCE726-8473-4248-932A-2206E5A72CE7}" type="slidenum">
              <a:rPr lang="en-GB" smtClean="0"/>
              <a:t>‹#›</a:t>
            </a:fld>
            <a:endParaRPr lang="en-GB"/>
          </a:p>
        </p:txBody>
      </p:sp>
    </p:spTree>
    <p:extLst>
      <p:ext uri="{BB962C8B-B14F-4D97-AF65-F5344CB8AC3E}">
        <p14:creationId xmlns:p14="http://schemas.microsoft.com/office/powerpoint/2010/main" val="4048024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E5C6C940-B01B-4D82-B9BA-C1ED9B736B4F}" type="datetimeFigureOut">
              <a:rPr lang="en-GB" smtClean="0"/>
              <a:t>09/09/2026</a:t>
            </a:fld>
            <a:endParaRPr lang="en-GB"/>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8DDCE726-8473-4248-932A-2206E5A72CE7}" type="slidenum">
              <a:rPr lang="en-GB" smtClean="0"/>
              <a:t>‹#›</a:t>
            </a:fld>
            <a:endParaRPr lang="en-GB"/>
          </a:p>
        </p:txBody>
      </p:sp>
    </p:spTree>
    <p:extLst>
      <p:ext uri="{BB962C8B-B14F-4D97-AF65-F5344CB8AC3E}">
        <p14:creationId xmlns:p14="http://schemas.microsoft.com/office/powerpoint/2010/main" val="837561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lvl1pPr>
              <a:defRPr sz="1800"/>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E5C6C940-B01B-4D82-B9BA-C1ED9B736B4F}" type="datetimeFigureOut">
              <a:rPr lang="en-GB" smtClean="0"/>
              <a:t>09/09/2026</a:t>
            </a:fld>
            <a:endParaRPr lang="en-GB"/>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8DDCE726-8473-4248-932A-2206E5A72CE7}" type="slidenum">
              <a:rPr lang="en-GB" smtClean="0"/>
              <a:t>‹#›</a:t>
            </a:fld>
            <a:endParaRPr lang="en-GB"/>
          </a:p>
        </p:txBody>
      </p:sp>
    </p:spTree>
    <p:extLst>
      <p:ext uri="{BB962C8B-B14F-4D97-AF65-F5344CB8AC3E}">
        <p14:creationId xmlns:p14="http://schemas.microsoft.com/office/powerpoint/2010/main" val="410886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a:xfrm>
            <a:off x="0" y="0"/>
            <a:ext cx="12192000" cy="6858000"/>
          </a:xfrm>
          <a:prstGeom prst="rect">
            <a:avLst/>
          </a:prstGeom>
          <a:blipFill dpi="0" rotWithShape="1">
            <a:blip r:embed="rId2">
              <a:alphaModFix amt="40000"/>
              <a:duotone>
                <a:schemeClr val="accent3">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24" name="Rectangle 23"/>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30" name="Rectangle 29"/>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en-GB"/>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E5C6C940-B01B-4D82-B9BA-C1ED9B736B4F}" type="datetimeFigureOut">
              <a:rPr lang="en-GB" smtClean="0"/>
              <a:t>09/09/2026</a:t>
            </a:fld>
            <a:endParaRPr lang="en-GB"/>
          </a:p>
        </p:txBody>
      </p:sp>
      <p:sp>
        <p:nvSpPr>
          <p:cNvPr id="5" name="Footer Placeholder 4"/>
          <p:cNvSpPr>
            <a:spLocks noGrp="1"/>
          </p:cNvSpPr>
          <p:nvPr>
            <p:ph type="ftr" sz="quarter" idx="11"/>
          </p:nvPr>
        </p:nvSpPr>
        <p:spPr>
          <a:xfrm>
            <a:off x="1453896" y="5212080"/>
            <a:ext cx="5907024" cy="228600"/>
          </a:xfrm>
        </p:spPr>
        <p:txBody>
          <a:bodyPr/>
          <a:lstStyle>
            <a:lvl1pPr algn="l">
              <a:defRPr>
                <a:solidFill>
                  <a:schemeClr val="tx2"/>
                </a:solidFill>
              </a:defRPr>
            </a:lvl1pPr>
          </a:lstStyle>
          <a:p>
            <a:endParaRPr lang="en-GB"/>
          </a:p>
        </p:txBody>
      </p:sp>
      <p:sp>
        <p:nvSpPr>
          <p:cNvPr id="6" name="Slide Number Placeholder 5"/>
          <p:cNvSpPr>
            <a:spLocks noGrp="1"/>
          </p:cNvSpPr>
          <p:nvPr>
            <p:ph type="sldNum" sz="quarter" idx="12"/>
          </p:nvPr>
        </p:nvSpPr>
        <p:spPr>
          <a:xfrm>
            <a:off x="8604504" y="5212080"/>
            <a:ext cx="2112264" cy="228600"/>
          </a:xfrm>
        </p:spPr>
        <p:txBody>
          <a:bodyPr/>
          <a:lstStyle>
            <a:lvl1pPr>
              <a:defRPr>
                <a:solidFill>
                  <a:schemeClr val="tx2"/>
                </a:solidFill>
              </a:defRPr>
            </a:lvl1pPr>
          </a:lstStyle>
          <a:p>
            <a:fld id="{8DDCE726-8473-4248-932A-2206E5A72CE7}" type="slidenum">
              <a:rPr lang="en-GB" smtClean="0"/>
              <a:t>‹#›</a:t>
            </a:fld>
            <a:endParaRPr lang="en-GB"/>
          </a:p>
        </p:txBody>
      </p:sp>
    </p:spTree>
    <p:extLst>
      <p:ext uri="{BB962C8B-B14F-4D97-AF65-F5344CB8AC3E}">
        <p14:creationId xmlns:p14="http://schemas.microsoft.com/office/powerpoint/2010/main" val="320150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lvl1pPr>
              <a:defRPr>
                <a:solidFill>
                  <a:schemeClr val="tx2"/>
                </a:solidFill>
              </a:defRPr>
            </a:lvl1pPr>
          </a:lstStyle>
          <a:p>
            <a:fld id="{E5C6C940-B01B-4D82-B9BA-C1ED9B736B4F}" type="datetimeFigureOut">
              <a:rPr lang="en-GB" smtClean="0"/>
              <a:t>09/09/2026</a:t>
            </a:fld>
            <a:endParaRPr lang="en-GB"/>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DDCE726-8473-4248-932A-2206E5A72CE7}" type="slidenum">
              <a:rPr lang="en-GB" smtClean="0"/>
              <a:t>‹#›</a:t>
            </a:fld>
            <a:endParaRPr lang="en-GB"/>
          </a:p>
        </p:txBody>
      </p:sp>
    </p:spTree>
    <p:extLst>
      <p:ext uri="{BB962C8B-B14F-4D97-AF65-F5344CB8AC3E}">
        <p14:creationId xmlns:p14="http://schemas.microsoft.com/office/powerpoint/2010/main" val="2344552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lvl1pPr>
              <a:defRPr>
                <a:solidFill>
                  <a:schemeClr val="tx2"/>
                </a:solidFill>
              </a:defRPr>
            </a:lvl1pPr>
          </a:lstStyle>
          <a:p>
            <a:fld id="{E5C6C940-B01B-4D82-B9BA-C1ED9B736B4F}" type="datetimeFigureOut">
              <a:rPr lang="en-GB" smtClean="0"/>
              <a:t>09/09/2026</a:t>
            </a:fld>
            <a:endParaRPr lang="en-GB"/>
          </a:p>
        </p:txBody>
      </p:sp>
      <p:sp>
        <p:nvSpPr>
          <p:cNvPr id="8" name="Footer Placeholder 7"/>
          <p:cNvSpPr>
            <a:spLocks noGrp="1"/>
          </p:cNvSpPr>
          <p:nvPr>
            <p:ph type="ftr" sz="quarter" idx="11"/>
          </p:nvPr>
        </p:nvSpPr>
        <p:spPr/>
        <p:txBody>
          <a:bodyPr/>
          <a:lstStyle>
            <a:lvl1pPr>
              <a:defRPr>
                <a:solidFill>
                  <a:schemeClr val="tx2"/>
                </a:solidFill>
              </a:defRPr>
            </a:lvl1pPr>
          </a:lstStyle>
          <a:p>
            <a:endParaRPr lang="en-GB"/>
          </a:p>
        </p:txBody>
      </p:sp>
      <p:sp>
        <p:nvSpPr>
          <p:cNvPr id="9" name="Slide Number Placeholder 8"/>
          <p:cNvSpPr>
            <a:spLocks noGrp="1"/>
          </p:cNvSpPr>
          <p:nvPr>
            <p:ph type="sldNum" sz="quarter" idx="12"/>
          </p:nvPr>
        </p:nvSpPr>
        <p:spPr/>
        <p:txBody>
          <a:bodyPr/>
          <a:lstStyle>
            <a:lvl1pPr>
              <a:defRPr>
                <a:solidFill>
                  <a:schemeClr val="tx2"/>
                </a:solidFill>
              </a:defRPr>
            </a:lvl1pPr>
          </a:lstStyle>
          <a:p>
            <a:fld id="{8DDCE726-8473-4248-932A-2206E5A72CE7}" type="slidenum">
              <a:rPr lang="en-GB" smtClean="0"/>
              <a:t>‹#›</a:t>
            </a:fld>
            <a:endParaRPr lang="en-GB"/>
          </a:p>
        </p:txBody>
      </p:sp>
    </p:spTree>
    <p:extLst>
      <p:ext uri="{BB962C8B-B14F-4D97-AF65-F5344CB8AC3E}">
        <p14:creationId xmlns:p14="http://schemas.microsoft.com/office/powerpoint/2010/main" val="3114269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lvl1pPr>
              <a:defRPr>
                <a:solidFill>
                  <a:schemeClr val="tx2"/>
                </a:solidFill>
              </a:defRPr>
            </a:lvl1pPr>
          </a:lstStyle>
          <a:p>
            <a:fld id="{E5C6C940-B01B-4D82-B9BA-C1ED9B736B4F}" type="datetimeFigureOut">
              <a:rPr lang="en-GB" smtClean="0"/>
              <a:t>09/09/2026</a:t>
            </a:fld>
            <a:endParaRPr lang="en-GB"/>
          </a:p>
        </p:txBody>
      </p:sp>
      <p:sp>
        <p:nvSpPr>
          <p:cNvPr id="4" name="Footer Placeholder 3"/>
          <p:cNvSpPr>
            <a:spLocks noGrp="1"/>
          </p:cNvSpPr>
          <p:nvPr>
            <p:ph type="ftr" sz="quarter" idx="11"/>
          </p:nvPr>
        </p:nvSpPr>
        <p:spPr/>
        <p:txBody>
          <a:bodyPr/>
          <a:lstStyle>
            <a:lvl1pPr>
              <a:defRPr>
                <a:solidFill>
                  <a:schemeClr val="tx2"/>
                </a:solidFill>
              </a:defRPr>
            </a:lvl1pPr>
          </a:lstStyle>
          <a:p>
            <a:endParaRPr lang="en-GB"/>
          </a:p>
        </p:txBody>
      </p:sp>
      <p:sp>
        <p:nvSpPr>
          <p:cNvPr id="5" name="Slide Number Placeholder 4"/>
          <p:cNvSpPr>
            <a:spLocks noGrp="1"/>
          </p:cNvSpPr>
          <p:nvPr>
            <p:ph type="sldNum" sz="quarter" idx="12"/>
          </p:nvPr>
        </p:nvSpPr>
        <p:spPr/>
        <p:txBody>
          <a:bodyPr/>
          <a:lstStyle>
            <a:lvl1pPr>
              <a:defRPr>
                <a:solidFill>
                  <a:schemeClr val="tx2"/>
                </a:solidFill>
              </a:defRPr>
            </a:lvl1pPr>
          </a:lstStyle>
          <a:p>
            <a:fld id="{8DDCE726-8473-4248-932A-2206E5A72CE7}" type="slidenum">
              <a:rPr lang="en-GB" smtClean="0"/>
              <a:t>‹#›</a:t>
            </a:fld>
            <a:endParaRPr lang="en-GB"/>
          </a:p>
        </p:txBody>
      </p:sp>
    </p:spTree>
    <p:extLst>
      <p:ext uri="{BB962C8B-B14F-4D97-AF65-F5344CB8AC3E}">
        <p14:creationId xmlns:p14="http://schemas.microsoft.com/office/powerpoint/2010/main" val="3279024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lstStyle>
          <a:p>
            <a:fld id="{E5C6C940-B01B-4D82-B9BA-C1ED9B736B4F}" type="datetimeFigureOut">
              <a:rPr lang="en-GB" smtClean="0"/>
              <a:t>09/09/2026</a:t>
            </a:fld>
            <a:endParaRPr lang="en-GB"/>
          </a:p>
        </p:txBody>
      </p:sp>
      <p:sp>
        <p:nvSpPr>
          <p:cNvPr id="3" name="Footer Placeholder 2"/>
          <p:cNvSpPr>
            <a:spLocks noGrp="1"/>
          </p:cNvSpPr>
          <p:nvPr>
            <p:ph type="ftr" sz="quarter" idx="11"/>
          </p:nvPr>
        </p:nvSpPr>
        <p:spPr/>
        <p:txBody>
          <a:bodyPr/>
          <a:lstStyle>
            <a:lvl1pPr>
              <a:defRPr>
                <a:solidFill>
                  <a:schemeClr val="tx2"/>
                </a:solidFill>
              </a:defRPr>
            </a:lvl1pPr>
          </a:lstStyle>
          <a:p>
            <a:endParaRPr lang="en-GB"/>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DDCE726-8473-4248-932A-2206E5A72CE7}" type="slidenum">
              <a:rPr lang="en-GB" smtClean="0"/>
              <a:t>‹#›</a:t>
            </a:fld>
            <a:endParaRPr lang="en-GB"/>
          </a:p>
        </p:txBody>
      </p:sp>
    </p:spTree>
    <p:extLst>
      <p:ext uri="{BB962C8B-B14F-4D97-AF65-F5344CB8AC3E}">
        <p14:creationId xmlns:p14="http://schemas.microsoft.com/office/powerpoint/2010/main" val="398518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4" name="Rectangle 13"/>
          <p:cNvSpPr/>
          <p:nvPr/>
        </p:nvSpPr>
        <p:spPr>
          <a:xfrm>
            <a:off x="234693" y="237744"/>
            <a:ext cx="8633081"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16" name="Rectangle 15"/>
          <p:cNvSpPr/>
          <p:nvPr/>
        </p:nvSpPr>
        <p:spPr>
          <a:xfrm>
            <a:off x="371856" y="374904"/>
            <a:ext cx="8353044" cy="6108192"/>
          </a:xfrm>
          <a:prstGeom prst="rect">
            <a:avLst/>
          </a:prstGeom>
          <a:solidFill>
            <a:schemeClr val="bg2"/>
          </a:solidFill>
          <a:ln w="6350" cap="sq" cmpd="sng" algn="ctr">
            <a:noFill/>
            <a:prstDash val="solid"/>
            <a:miter lim="800000"/>
          </a:ln>
          <a:effectLst/>
        </p:spPr>
      </p:sp>
      <p:sp>
        <p:nvSpPr>
          <p:cNvPr id="15" name="Rectangle 14"/>
          <p:cNvSpPr/>
          <p:nvPr/>
        </p:nvSpPr>
        <p:spPr>
          <a:xfrm>
            <a:off x="9020386" y="237744"/>
            <a:ext cx="2926080" cy="63825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bg1"/>
                </a:solidFill>
                <a:effectLst/>
                <a:latin typeface="+mj-lt"/>
                <a:ea typeface="+mn-ea"/>
                <a:cs typeface="+mn-cs"/>
              </a:defRPr>
            </a:lvl1pPr>
          </a:lstStyle>
          <a:p>
            <a:r>
              <a:rPr lang="en-GB"/>
              <a:t>Click to edit Master title style</a:t>
            </a:r>
            <a:endParaRPr lang="en-US" dirty="0"/>
          </a:p>
        </p:txBody>
      </p:sp>
      <p:sp>
        <p:nvSpPr>
          <p:cNvPr id="3" name="Content Placeholder 2"/>
          <p:cNvSpPr>
            <a:spLocks noGrp="1"/>
          </p:cNvSpPr>
          <p:nvPr>
            <p:ph idx="1"/>
          </p:nvPr>
        </p:nvSpPr>
        <p:spPr>
          <a:xfrm>
            <a:off x="790575" y="704850"/>
            <a:ext cx="7562850" cy="51435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solidFill>
                  <a:schemeClr val="tx2"/>
                </a:solidFill>
              </a:defRPr>
            </a:lvl1pPr>
          </a:lstStyle>
          <a:p>
            <a:fld id="{E5C6C940-B01B-4D82-B9BA-C1ED9B736B4F}" type="datetimeFigureOut">
              <a:rPr lang="en-GB" smtClean="0"/>
              <a:t>09/09/2026</a:t>
            </a:fld>
            <a:endParaRPr lang="en-GB"/>
          </a:p>
        </p:txBody>
      </p:sp>
      <p:sp>
        <p:nvSpPr>
          <p:cNvPr id="6" name="Footer Placeholder 5"/>
          <p:cNvSpPr>
            <a:spLocks noGrp="1"/>
          </p:cNvSpPr>
          <p:nvPr>
            <p:ph type="ftr" sz="quarter" idx="11"/>
          </p:nvPr>
        </p:nvSpPr>
        <p:spPr>
          <a:xfrm>
            <a:off x="3439158" y="6214535"/>
            <a:ext cx="5184648" cy="256032"/>
          </a:xfrm>
        </p:spPr>
        <p:txBody>
          <a:bodyPr/>
          <a:lstStyle>
            <a:lvl1pPr algn="r">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bg2"/>
                </a:solidFill>
              </a:defRPr>
            </a:lvl1pPr>
          </a:lstStyle>
          <a:p>
            <a:fld id="{8DDCE726-8473-4248-932A-2206E5A72CE7}" type="slidenum">
              <a:rPr lang="en-GB" smtClean="0"/>
              <a:t>‹#›</a:t>
            </a:fld>
            <a:endParaRPr lang="en-GB"/>
          </a:p>
        </p:txBody>
      </p:sp>
      <p:sp>
        <p:nvSpPr>
          <p:cNvPr id="11" name="Rectangle 10"/>
          <p:cNvSpPr/>
          <p:nvPr/>
        </p:nvSpPr>
        <p:spPr>
          <a:xfrm>
            <a:off x="9157546" y="374904"/>
            <a:ext cx="2651760"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34813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tx1"/>
          </a:solidFill>
          <a:ln w="6350" cap="sq">
            <a:solidFill>
              <a:schemeClr val="tx1">
                <a:lumMod val="7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157546" y="374904"/>
            <a:ext cx="2651760" cy="6108192"/>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en-GB"/>
              <a:t>Click to edit Master title style</a:t>
            </a:r>
            <a:endParaRPr lang="en-US" dirty="0"/>
          </a:p>
        </p:txBody>
      </p:sp>
      <p:sp>
        <p:nvSpPr>
          <p:cNvPr id="3" name="Picture Placeholder 2"/>
          <p:cNvSpPr>
            <a:spLocks noGrp="1" noChangeAspect="1"/>
          </p:cNvSpPr>
          <p:nvPr>
            <p:ph type="pic" idx="1"/>
          </p:nvPr>
        </p:nvSpPr>
        <p:spPr>
          <a:xfrm>
            <a:off x="228599" y="237744"/>
            <a:ext cx="8601076" cy="6382512"/>
          </a:xfrm>
          <a:solidFill>
            <a:srgbClr val="808080"/>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E5C6C940-B01B-4D82-B9BA-C1ED9B736B4F}" type="datetimeFigureOut">
              <a:rPr lang="en-GB" smtClean="0"/>
              <a:t>09/09/2026</a:t>
            </a:fld>
            <a:endParaRPr lang="en-GB"/>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DDCE726-8473-4248-932A-2206E5A72CE7}" type="slidenum">
              <a:rPr lang="en-GB" smtClean="0"/>
              <a:t>‹#›</a:t>
            </a:fld>
            <a:endParaRPr lang="en-GB"/>
          </a:p>
        </p:txBody>
      </p:sp>
    </p:spTree>
    <p:extLst>
      <p:ext uri="{BB962C8B-B14F-4D97-AF65-F5344CB8AC3E}">
        <p14:creationId xmlns:p14="http://schemas.microsoft.com/office/powerpoint/2010/main" val="137041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8" name="Rectangle 7"/>
          <p:cNvSpPr/>
          <p:nvPr/>
        </p:nvSpPr>
        <p:spPr>
          <a:xfrm>
            <a:off x="371856" y="374904"/>
            <a:ext cx="11448288" cy="6108192"/>
          </a:xfrm>
          <a:prstGeom prst="rect">
            <a:avLst/>
          </a:prstGeom>
          <a:solidFill>
            <a:schemeClr val="bg2"/>
          </a:solidFill>
          <a:ln w="6350" cap="sq" cmpd="sng" algn="ctr">
            <a:no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bg2"/>
                </a:solidFill>
              </a:defRPr>
            </a:lvl1pPr>
          </a:lstStyle>
          <a:p>
            <a:fld id="{E5C6C940-B01B-4D82-B9BA-C1ED9B736B4F}" type="datetimeFigureOut">
              <a:rPr lang="en-GB" smtClean="0"/>
              <a:t>09/09/2026</a:t>
            </a:fld>
            <a:endParaRPr lang="en-GB"/>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bg2"/>
                </a:solidFill>
              </a:defRPr>
            </a:lvl1pPr>
          </a:lstStyle>
          <a:p>
            <a:endParaRPr lang="en-GB"/>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bg2"/>
                </a:solidFill>
              </a:defRPr>
            </a:lvl1pPr>
          </a:lstStyle>
          <a:p>
            <a:fld id="{8DDCE726-8473-4248-932A-2206E5A72CE7}" type="slidenum">
              <a:rPr lang="en-GB" smtClean="0"/>
              <a:t>‹#›</a:t>
            </a:fld>
            <a:endParaRPr lang="en-GB"/>
          </a:p>
        </p:txBody>
      </p:sp>
    </p:spTree>
    <p:extLst>
      <p:ext uri="{BB962C8B-B14F-4D97-AF65-F5344CB8AC3E}">
        <p14:creationId xmlns:p14="http://schemas.microsoft.com/office/powerpoint/2010/main" val="345950819"/>
      </p:ext>
    </p:extLst>
  </p:cSld>
  <p:clrMap bg1="dk1" tx1="lt1" bg2="dk2" tx2="lt2" accent1="accent1" accent2="accent2" accent3="accent3" accent4="accent4" accent5="accent5" accent6="accent6" hlink="hlink" folHlink="folHlink"/>
  <p:sldLayoutIdLst>
    <p:sldLayoutId id="2147485134" r:id="rId1"/>
    <p:sldLayoutId id="2147485135" r:id="rId2"/>
    <p:sldLayoutId id="2147485136" r:id="rId3"/>
    <p:sldLayoutId id="2147485137" r:id="rId4"/>
    <p:sldLayoutId id="2147485138" r:id="rId5"/>
    <p:sldLayoutId id="2147485139" r:id="rId6"/>
    <p:sldLayoutId id="2147485140" r:id="rId7"/>
    <p:sldLayoutId id="2147485141" r:id="rId8"/>
    <p:sldLayoutId id="2147485142" r:id="rId9"/>
    <p:sldLayoutId id="2147485143" r:id="rId10"/>
    <p:sldLayoutId id="2147485144" r:id="rId11"/>
  </p:sldLayoutIdLst>
  <p:txStyles>
    <p:titleStyle>
      <a:lvl1pPr algn="l" defTabSz="914400" rtl="0" eaLnBrk="1" latinLnBrk="0" hangingPunct="1">
        <a:lnSpc>
          <a:spcPct val="90000"/>
        </a:lnSpc>
        <a:spcBef>
          <a:spcPct val="0"/>
        </a:spcBef>
        <a:buNone/>
        <a:defRPr lang="en-US" sz="4800" kern="1200" cap="none" spc="0" baseline="0" dirty="0">
          <a:solidFill>
            <a:schemeClr val="tx1"/>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lumMod val="60000"/>
            <a:lumOff val="40000"/>
          </a:schemeClr>
        </a:buClr>
        <a:buFont typeface="Arial" pitchFamily="34"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6pPr>
      <a:lvl7pPr marL="19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7pPr>
      <a:lvl8pPr marL="22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8pPr>
      <a:lvl9pPr marL="25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4"/>
            </a:gs>
            <a:gs pos="50000">
              <a:schemeClr val="accent4">
                <a:lumMod val="75000"/>
              </a:schemeClr>
            </a:gs>
            <a:gs pos="100000">
              <a:schemeClr val="accent4">
                <a:lumMod val="40000"/>
                <a:lumOff val="60000"/>
              </a:schemeClr>
            </a:gs>
          </a:gsLst>
          <a:lin ang="2520000" scaled="0"/>
        </a:gra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4EA1D8-EA4C-414F-A382-D55D7FC12CC5}"/>
              </a:ext>
            </a:extLst>
          </p:cNvPr>
          <p:cNvSpPr txBox="1"/>
          <p:nvPr/>
        </p:nvSpPr>
        <p:spPr>
          <a:xfrm>
            <a:off x="2568536" y="2127563"/>
            <a:ext cx="7054927" cy="1107996"/>
          </a:xfrm>
          <a:prstGeom prst="rect">
            <a:avLst/>
          </a:prstGeom>
          <a:noFill/>
        </p:spPr>
        <p:txBody>
          <a:bodyPr wrap="square" lIns="91440" tIns="45720" rIns="91440" bIns="45720" rtlCol="0" anchor="t">
            <a:spAutoFit/>
          </a:bodyPr>
          <a:lstStyle/>
          <a:p>
            <a:pPr algn="ctr"/>
            <a:r>
              <a:rPr lang="en-GB" sz="6600" dirty="0">
                <a:latin typeface="Arial"/>
                <a:cs typeface="Arial"/>
              </a:rPr>
              <a:t>All about Year 3</a:t>
            </a:r>
            <a:endParaRPr lang="en-US" dirty="0"/>
          </a:p>
        </p:txBody>
      </p:sp>
      <p:pic>
        <p:nvPicPr>
          <p:cNvPr id="1026" name="Picture 2" descr="Jennett's Park">
            <a:extLst>
              <a:ext uri="{FF2B5EF4-FFF2-40B4-BE49-F238E27FC236}">
                <a16:creationId xmlns:a16="http://schemas.microsoft.com/office/drawing/2014/main" id="{34016ADA-C1C8-B6A1-F76E-2F5E664159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0499" y="3622442"/>
            <a:ext cx="1651000" cy="154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9042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58A5D-C95E-698D-4143-EA85DF4BA9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56B071-8B05-ACE2-F2A7-41C364C09AA0}"/>
              </a:ext>
            </a:extLst>
          </p:cNvPr>
          <p:cNvSpPr>
            <a:spLocks noGrp="1"/>
          </p:cNvSpPr>
          <p:nvPr>
            <p:ph type="title" idx="4294967295"/>
          </p:nvPr>
        </p:nvSpPr>
        <p:spPr>
          <a:xfrm>
            <a:off x="1295400" y="328126"/>
            <a:ext cx="9601200" cy="1303337"/>
          </a:xfrm>
        </p:spPr>
        <p:txBody>
          <a:bodyPr/>
          <a:lstStyle/>
          <a:p>
            <a:pPr algn="ctr"/>
            <a:r>
              <a:rPr lang="en-GB" b="1" u="sng" dirty="0"/>
              <a:t>Trips and Experiences</a:t>
            </a:r>
          </a:p>
        </p:txBody>
      </p:sp>
      <p:sp>
        <p:nvSpPr>
          <p:cNvPr id="3" name="TextBox 2">
            <a:extLst>
              <a:ext uri="{FF2B5EF4-FFF2-40B4-BE49-F238E27FC236}">
                <a16:creationId xmlns:a16="http://schemas.microsoft.com/office/drawing/2014/main" id="{5125E40E-E718-DF1D-F0F7-9696F6D4AB73}"/>
              </a:ext>
            </a:extLst>
          </p:cNvPr>
          <p:cNvSpPr txBox="1"/>
          <p:nvPr/>
        </p:nvSpPr>
        <p:spPr>
          <a:xfrm>
            <a:off x="657950" y="1631463"/>
            <a:ext cx="10484358" cy="4103816"/>
          </a:xfrm>
          <a:prstGeom prst="rect">
            <a:avLst/>
          </a:prstGeom>
          <a:noFill/>
        </p:spPr>
        <p:txBody>
          <a:bodyPr wrap="square">
            <a:spAutoFit/>
          </a:bodyPr>
          <a:lstStyle/>
          <a:p>
            <a:r>
              <a:rPr lang="en-GB" sz="2800" dirty="0"/>
              <a:t>There are lots of exciting trips and experiences planned to make our topics fun and engaging including…</a:t>
            </a:r>
          </a:p>
          <a:p>
            <a:pPr marL="457200" indent="-457200">
              <a:lnSpc>
                <a:spcPct val="150000"/>
              </a:lnSpc>
              <a:buFont typeface="Arial" panose="020B0604020202020204" pitchFamily="34" charset="0"/>
              <a:buChar char="•"/>
            </a:pPr>
            <a:r>
              <a:rPr lang="en-GB" sz="2800" dirty="0"/>
              <a:t>Stone Age workshop</a:t>
            </a:r>
          </a:p>
          <a:p>
            <a:pPr marL="457200" indent="-457200">
              <a:lnSpc>
                <a:spcPct val="150000"/>
              </a:lnSpc>
              <a:buFont typeface="Arial" panose="020B0604020202020204" pitchFamily="34" charset="0"/>
              <a:buChar char="•"/>
            </a:pPr>
            <a:r>
              <a:rPr lang="en-GB" sz="2800" dirty="0"/>
              <a:t>Forest trips</a:t>
            </a:r>
          </a:p>
          <a:p>
            <a:pPr marL="457200" indent="-457200">
              <a:lnSpc>
                <a:spcPct val="150000"/>
              </a:lnSpc>
              <a:buFont typeface="Arial" panose="020B0604020202020204" pitchFamily="34" charset="0"/>
              <a:buChar char="•"/>
            </a:pPr>
            <a:r>
              <a:rPr lang="en-GB" sz="2800" dirty="0"/>
              <a:t>Ufton Court Viking trip</a:t>
            </a:r>
          </a:p>
          <a:p>
            <a:pPr marL="457200" indent="-457200">
              <a:lnSpc>
                <a:spcPct val="150000"/>
              </a:lnSpc>
              <a:buFont typeface="Arial" panose="020B0604020202020204" pitchFamily="34" charset="0"/>
              <a:buChar char="•"/>
            </a:pPr>
            <a:r>
              <a:rPr lang="en-GB" sz="2800" dirty="0"/>
              <a:t>Viking Day </a:t>
            </a:r>
          </a:p>
          <a:p>
            <a:pPr marL="457200" indent="-457200">
              <a:lnSpc>
                <a:spcPct val="150000"/>
              </a:lnSpc>
              <a:buFont typeface="Arial" panose="020B0604020202020204" pitchFamily="34" charset="0"/>
              <a:buChar char="•"/>
            </a:pPr>
            <a:r>
              <a:rPr lang="en-GB" sz="2800" dirty="0"/>
              <a:t>Rainforest trip</a:t>
            </a:r>
          </a:p>
        </p:txBody>
      </p:sp>
    </p:spTree>
    <p:extLst>
      <p:ext uri="{BB962C8B-B14F-4D97-AF65-F5344CB8AC3E}">
        <p14:creationId xmlns:p14="http://schemas.microsoft.com/office/powerpoint/2010/main" val="2595262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2A4A6-5CDE-E958-1ED5-D52458C342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A6E31F-8CA7-A3A8-464A-E33A621836E8}"/>
              </a:ext>
            </a:extLst>
          </p:cNvPr>
          <p:cNvSpPr>
            <a:spLocks noGrp="1"/>
          </p:cNvSpPr>
          <p:nvPr>
            <p:ph type="title" idx="4294967295"/>
          </p:nvPr>
        </p:nvSpPr>
        <p:spPr>
          <a:xfrm>
            <a:off x="1295398" y="787406"/>
            <a:ext cx="9601200" cy="1303338"/>
          </a:xfrm>
        </p:spPr>
        <p:txBody>
          <a:bodyPr/>
          <a:lstStyle/>
          <a:p>
            <a:pPr algn="ctr"/>
            <a:r>
              <a:rPr lang="en-GB" b="1" u="sng" dirty="0"/>
              <a:t>Seesaw</a:t>
            </a:r>
          </a:p>
        </p:txBody>
      </p:sp>
      <p:pic>
        <p:nvPicPr>
          <p:cNvPr id="3" name="Picture 2">
            <a:extLst>
              <a:ext uri="{FF2B5EF4-FFF2-40B4-BE49-F238E27FC236}">
                <a16:creationId xmlns:a16="http://schemas.microsoft.com/office/drawing/2014/main" id="{EA557F71-B8AE-C83E-19CB-321A27854AA1}"/>
              </a:ext>
            </a:extLst>
          </p:cNvPr>
          <p:cNvPicPr>
            <a:picLocks noChangeAspect="1"/>
          </p:cNvPicPr>
          <p:nvPr/>
        </p:nvPicPr>
        <p:blipFill>
          <a:blip r:embed="rId2"/>
          <a:stretch>
            <a:fillRect/>
          </a:stretch>
        </p:blipFill>
        <p:spPr>
          <a:xfrm>
            <a:off x="812502" y="557338"/>
            <a:ext cx="2239378" cy="1259808"/>
          </a:xfrm>
          <a:prstGeom prst="rect">
            <a:avLst/>
          </a:prstGeom>
        </p:spPr>
      </p:pic>
      <p:sp>
        <p:nvSpPr>
          <p:cNvPr id="4" name="Content Placeholder 2">
            <a:extLst>
              <a:ext uri="{FF2B5EF4-FFF2-40B4-BE49-F238E27FC236}">
                <a16:creationId xmlns:a16="http://schemas.microsoft.com/office/drawing/2014/main" id="{5D537058-C0FE-FDA9-4A3C-1FADC441E19E}"/>
              </a:ext>
            </a:extLst>
          </p:cNvPr>
          <p:cNvSpPr txBox="1">
            <a:spLocks/>
          </p:cNvSpPr>
          <p:nvPr/>
        </p:nvSpPr>
        <p:spPr>
          <a:xfrm>
            <a:off x="1295398" y="2320812"/>
            <a:ext cx="9601196" cy="3318936"/>
          </a:xfrm>
          <a:prstGeom prst="rect">
            <a:avLst/>
          </a:prstGeom>
        </p:spPr>
        <p:txBody>
          <a:bodyPr>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en-GB" sz="2000" dirty="0"/>
              <a:t>Home learning is added to Seesaw each week for children to complete if they would like to.</a:t>
            </a:r>
          </a:p>
          <a:p>
            <a:r>
              <a:rPr lang="en-GB" sz="2000" dirty="0"/>
              <a:t>Reminders will be sent out for key events or if children need to bring any resources to school as part of our learning.</a:t>
            </a:r>
          </a:p>
          <a:p>
            <a:r>
              <a:rPr lang="en-GB" sz="2000" dirty="0"/>
              <a:t>You can post any learning or experience that your child may like to share for example an experience they might have had over the weekend or holidays.</a:t>
            </a:r>
          </a:p>
          <a:p>
            <a:r>
              <a:rPr lang="en-GB" sz="2000" dirty="0"/>
              <a:t>If you have any questions or anything you need to share with the Year 3 team, please email the office or mention to a member of staff at the start or end of the day rather than posting it on Seesaw.</a:t>
            </a:r>
          </a:p>
        </p:txBody>
      </p:sp>
    </p:spTree>
    <p:extLst>
      <p:ext uri="{BB962C8B-B14F-4D97-AF65-F5344CB8AC3E}">
        <p14:creationId xmlns:p14="http://schemas.microsoft.com/office/powerpoint/2010/main" val="3621930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29838-690D-1E69-0A9C-DEBE81128F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2ECA80-1526-1E71-1D0C-A62210388FCC}"/>
              </a:ext>
            </a:extLst>
          </p:cNvPr>
          <p:cNvSpPr>
            <a:spLocks noGrp="1"/>
          </p:cNvSpPr>
          <p:nvPr>
            <p:ph type="title" idx="4294967295"/>
          </p:nvPr>
        </p:nvSpPr>
        <p:spPr>
          <a:xfrm>
            <a:off x="719187" y="611817"/>
            <a:ext cx="10542588" cy="1303337"/>
          </a:xfrm>
        </p:spPr>
        <p:txBody>
          <a:bodyPr>
            <a:normAutofit fontScale="90000"/>
          </a:bodyPr>
          <a:lstStyle/>
          <a:p>
            <a:pPr algn="ctr"/>
            <a:r>
              <a:rPr lang="en-GB" b="1" u="sng" dirty="0"/>
              <a:t>What can you do to support your child at home?</a:t>
            </a:r>
          </a:p>
        </p:txBody>
      </p:sp>
      <p:sp>
        <p:nvSpPr>
          <p:cNvPr id="3" name="TextBox 2">
            <a:extLst>
              <a:ext uri="{FF2B5EF4-FFF2-40B4-BE49-F238E27FC236}">
                <a16:creationId xmlns:a16="http://schemas.microsoft.com/office/drawing/2014/main" id="{E2F1B212-8F4C-7D85-E3D9-B9123A9933DB}"/>
              </a:ext>
            </a:extLst>
          </p:cNvPr>
          <p:cNvSpPr txBox="1"/>
          <p:nvPr/>
        </p:nvSpPr>
        <p:spPr>
          <a:xfrm>
            <a:off x="722489" y="1861903"/>
            <a:ext cx="10750324" cy="4524315"/>
          </a:xfrm>
          <a:prstGeom prst="rect">
            <a:avLst/>
          </a:prstGeom>
          <a:noFill/>
        </p:spPr>
        <p:txBody>
          <a:bodyPr wrap="square">
            <a:spAutoFit/>
          </a:bodyPr>
          <a:lstStyle/>
          <a:p>
            <a:r>
              <a:rPr lang="en-GB" sz="2400" dirty="0"/>
              <a:t>We know lots of parents are always keen to find out how they can support their child with their learning at home. Some ideas of activities that you could do if you would like to include..</a:t>
            </a:r>
          </a:p>
          <a:p>
            <a:endParaRPr lang="en-GB" sz="2400" dirty="0"/>
          </a:p>
          <a:p>
            <a:pPr marL="457200" indent="-457200">
              <a:buFont typeface="Arial" panose="020B0604020202020204" pitchFamily="34" charset="0"/>
              <a:buChar char="•"/>
            </a:pPr>
            <a:r>
              <a:rPr lang="en-GB" sz="2400" dirty="0"/>
              <a:t>Regularly reading with your child</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sz="2400" dirty="0"/>
              <a:t>Asking guiding questions to support their comprehension and understanding – What do you think will happen next? How do you think the character might be feeling? </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sz="2400" dirty="0"/>
              <a:t>Learning Times Tables. By the End of Year 3, we aim for them to know 1x, 2x, 3x, 4x, 5x, 6x, 8x, 10x tables </a:t>
            </a:r>
          </a:p>
        </p:txBody>
      </p:sp>
    </p:spTree>
    <p:extLst>
      <p:ext uri="{BB962C8B-B14F-4D97-AF65-F5344CB8AC3E}">
        <p14:creationId xmlns:p14="http://schemas.microsoft.com/office/powerpoint/2010/main" val="15151201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DE8C9-AAE6-CB96-8926-A411B52807F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9BA8AD7-1F42-88A6-82D2-2837A3E03CF2}"/>
              </a:ext>
            </a:extLst>
          </p:cNvPr>
          <p:cNvSpPr txBox="1"/>
          <p:nvPr/>
        </p:nvSpPr>
        <p:spPr>
          <a:xfrm>
            <a:off x="914399" y="703282"/>
            <a:ext cx="10600267" cy="1200329"/>
          </a:xfrm>
          <a:prstGeom prst="rect">
            <a:avLst/>
          </a:prstGeom>
          <a:noFill/>
        </p:spPr>
        <p:txBody>
          <a:bodyPr wrap="square">
            <a:spAutoFit/>
          </a:bodyPr>
          <a:lstStyle/>
          <a:p>
            <a:pPr marL="457200" indent="-457200">
              <a:buFont typeface="Arial" panose="020B0604020202020204" pitchFamily="34" charset="0"/>
              <a:buChar char="•"/>
            </a:pPr>
            <a:r>
              <a:rPr lang="en-GB" sz="2400" dirty="0"/>
              <a:t>Encouraging writing opportunities to help them practise their phonics, spelling and handwriting skills.</a:t>
            </a:r>
          </a:p>
          <a:p>
            <a:pPr marL="457200" indent="-457200">
              <a:buFont typeface="Arial" panose="020B0604020202020204" pitchFamily="34" charset="0"/>
              <a:buChar char="•"/>
            </a:pPr>
            <a:endParaRPr lang="en-GB" sz="2400" dirty="0"/>
          </a:p>
        </p:txBody>
      </p:sp>
      <p:pic>
        <p:nvPicPr>
          <p:cNvPr id="2050" name="Picture 2" descr="1-minute maths app | White Rose Education">
            <a:extLst>
              <a:ext uri="{FF2B5EF4-FFF2-40B4-BE49-F238E27FC236}">
                <a16:creationId xmlns:a16="http://schemas.microsoft.com/office/drawing/2014/main" id="{8008662C-2C64-672A-963E-E327D8C23F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876" y="4158315"/>
            <a:ext cx="2389401" cy="178974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Kings Furlong Junior School - Hit the ...">
            <a:extLst>
              <a:ext uri="{FF2B5EF4-FFF2-40B4-BE49-F238E27FC236}">
                <a16:creationId xmlns:a16="http://schemas.microsoft.com/office/drawing/2014/main" id="{BEA3AEBF-3CBB-663D-D49A-134DF38ED4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6792" y="4158315"/>
            <a:ext cx="2712498" cy="178867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What is Times Tables Rock Stars? | Internet Matters">
            <a:extLst>
              <a:ext uri="{FF2B5EF4-FFF2-40B4-BE49-F238E27FC236}">
                <a16:creationId xmlns:a16="http://schemas.microsoft.com/office/drawing/2014/main" id="{11B3BC94-ECB8-D60B-D435-4684324ABE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7904" y="4218040"/>
            <a:ext cx="3323428" cy="1742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53280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E16185-0BC9-358D-7DC2-391FFCC64981}"/>
              </a:ext>
            </a:extLst>
          </p:cNvPr>
          <p:cNvSpPr txBox="1"/>
          <p:nvPr/>
        </p:nvSpPr>
        <p:spPr>
          <a:xfrm>
            <a:off x="1294171" y="914766"/>
            <a:ext cx="10268563" cy="3108543"/>
          </a:xfrm>
          <a:prstGeom prst="rect">
            <a:avLst/>
          </a:prstGeom>
          <a:noFill/>
        </p:spPr>
        <p:txBody>
          <a:bodyPr wrap="square">
            <a:spAutoFit/>
          </a:bodyPr>
          <a:lstStyle/>
          <a:p>
            <a:r>
              <a:rPr lang="en-GB" sz="2800" dirty="0">
                <a:solidFill>
                  <a:srgbClr val="FFFF00"/>
                </a:solidFill>
              </a:rPr>
              <a:t>What if I need to speak to you?</a:t>
            </a:r>
          </a:p>
          <a:p>
            <a:r>
              <a:rPr lang="en-GB" sz="2800" dirty="0">
                <a:solidFill>
                  <a:srgbClr val="00B050"/>
                </a:solidFill>
              </a:rPr>
              <a:t> </a:t>
            </a:r>
          </a:p>
          <a:p>
            <a:r>
              <a:rPr lang="en-GB" sz="2800" dirty="0"/>
              <a:t>You can approach for quick concerns on the door in the morning / at home time (you may be asked to wait a few minutes until all children have gone/settled) but any other matters will require an appointment to be booked through the office team.</a:t>
            </a:r>
          </a:p>
        </p:txBody>
      </p:sp>
    </p:spTree>
    <p:extLst>
      <p:ext uri="{BB962C8B-B14F-4D97-AF65-F5344CB8AC3E}">
        <p14:creationId xmlns:p14="http://schemas.microsoft.com/office/powerpoint/2010/main" val="260002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44252-0034-9E02-F89C-EAC4CA08F5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A72B28-B9CA-0B1A-1EF0-A5E243F21AFF}"/>
              </a:ext>
            </a:extLst>
          </p:cNvPr>
          <p:cNvSpPr>
            <a:spLocks noGrp="1"/>
          </p:cNvSpPr>
          <p:nvPr>
            <p:ph type="title" idx="4294967295"/>
          </p:nvPr>
        </p:nvSpPr>
        <p:spPr>
          <a:xfrm>
            <a:off x="3706368" y="396939"/>
            <a:ext cx="9601200" cy="1303337"/>
          </a:xfrm>
        </p:spPr>
        <p:txBody>
          <a:bodyPr/>
          <a:lstStyle/>
          <a:p>
            <a:r>
              <a:rPr lang="en-GB" b="1" u="sng" dirty="0"/>
              <a:t>Any Questions</a:t>
            </a:r>
          </a:p>
        </p:txBody>
      </p:sp>
      <p:pic>
        <p:nvPicPr>
          <p:cNvPr id="4" name="Picture 3">
            <a:extLst>
              <a:ext uri="{FF2B5EF4-FFF2-40B4-BE49-F238E27FC236}">
                <a16:creationId xmlns:a16="http://schemas.microsoft.com/office/drawing/2014/main" id="{1D04C5B4-D3F8-FF96-7249-967009B08F05}"/>
              </a:ext>
            </a:extLst>
          </p:cNvPr>
          <p:cNvPicPr>
            <a:picLocks noChangeAspect="1"/>
          </p:cNvPicPr>
          <p:nvPr/>
        </p:nvPicPr>
        <p:blipFill>
          <a:blip r:embed="rId2"/>
          <a:stretch>
            <a:fillRect/>
          </a:stretch>
        </p:blipFill>
        <p:spPr>
          <a:xfrm>
            <a:off x="2763480" y="2057620"/>
            <a:ext cx="6429624" cy="3650006"/>
          </a:xfrm>
          <a:prstGeom prst="rect">
            <a:avLst/>
          </a:prstGeom>
        </p:spPr>
      </p:pic>
    </p:spTree>
    <p:extLst>
      <p:ext uri="{BB962C8B-B14F-4D97-AF65-F5344CB8AC3E}">
        <p14:creationId xmlns:p14="http://schemas.microsoft.com/office/powerpoint/2010/main" val="2346956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C6496-A25B-4C3D-B5C0-4AE990F54176}"/>
              </a:ext>
            </a:extLst>
          </p:cNvPr>
          <p:cNvSpPr>
            <a:spLocks noGrp="1"/>
          </p:cNvSpPr>
          <p:nvPr>
            <p:ph type="title" idx="4294967295"/>
          </p:nvPr>
        </p:nvSpPr>
        <p:spPr>
          <a:xfrm>
            <a:off x="707136" y="672628"/>
            <a:ext cx="9601200" cy="1303337"/>
          </a:xfrm>
          <a:ln>
            <a:noFill/>
          </a:ln>
        </p:spPr>
        <p:txBody>
          <a:bodyPr/>
          <a:lstStyle/>
          <a:p>
            <a:r>
              <a:rPr lang="en-GB" b="1" u="sng" dirty="0">
                <a:solidFill>
                  <a:srgbClr val="FFFF00"/>
                </a:solidFill>
              </a:rPr>
              <a:t>Year 3 Team</a:t>
            </a:r>
          </a:p>
        </p:txBody>
      </p:sp>
      <p:sp>
        <p:nvSpPr>
          <p:cNvPr id="3" name="Content Placeholder 2">
            <a:extLst>
              <a:ext uri="{FF2B5EF4-FFF2-40B4-BE49-F238E27FC236}">
                <a16:creationId xmlns:a16="http://schemas.microsoft.com/office/drawing/2014/main" id="{414D17FA-BDEB-4606-AABB-14BE37A9D6AF}"/>
              </a:ext>
            </a:extLst>
          </p:cNvPr>
          <p:cNvSpPr>
            <a:spLocks noGrp="1"/>
          </p:cNvSpPr>
          <p:nvPr>
            <p:ph idx="4294967295"/>
          </p:nvPr>
        </p:nvSpPr>
        <p:spPr>
          <a:xfrm>
            <a:off x="0" y="2654300"/>
            <a:ext cx="10820400" cy="3449638"/>
          </a:xfrm>
        </p:spPr>
        <p:txBody>
          <a:bodyPr>
            <a:normAutofit/>
          </a:bodyPr>
          <a:lstStyle/>
          <a:p>
            <a:pPr marL="0" indent="0">
              <a:buNone/>
            </a:pPr>
            <a:endParaRPr lang="en-GB" sz="2800" dirty="0"/>
          </a:p>
          <a:p>
            <a:pPr marL="0" indent="0">
              <a:buNone/>
            </a:pPr>
            <a:endParaRPr lang="en-GB" sz="2800" dirty="0"/>
          </a:p>
          <a:p>
            <a:pPr marL="0" indent="0">
              <a:buNone/>
            </a:pPr>
            <a:endParaRPr lang="en-GB" sz="2800" dirty="0"/>
          </a:p>
        </p:txBody>
      </p:sp>
      <p:sp>
        <p:nvSpPr>
          <p:cNvPr id="4" name="TextBox 3">
            <a:extLst>
              <a:ext uri="{FF2B5EF4-FFF2-40B4-BE49-F238E27FC236}">
                <a16:creationId xmlns:a16="http://schemas.microsoft.com/office/drawing/2014/main" id="{88574EC7-D956-08F0-1541-BB1BF403257B}"/>
              </a:ext>
            </a:extLst>
          </p:cNvPr>
          <p:cNvSpPr txBox="1"/>
          <p:nvPr/>
        </p:nvSpPr>
        <p:spPr>
          <a:xfrm>
            <a:off x="707136" y="2039465"/>
            <a:ext cx="10460736" cy="4401205"/>
          </a:xfrm>
          <a:prstGeom prst="rect">
            <a:avLst/>
          </a:prstGeom>
          <a:noFill/>
        </p:spPr>
        <p:txBody>
          <a:bodyPr wrap="square" rtlCol="0">
            <a:spAutoFit/>
          </a:bodyPr>
          <a:lstStyle/>
          <a:p>
            <a:r>
              <a:rPr lang="en-US" sz="2800" b="1" dirty="0">
                <a:solidFill>
                  <a:srgbClr val="FFFF00"/>
                </a:solidFill>
              </a:rPr>
              <a:t>Miss Szadowski (Miss S)</a:t>
            </a:r>
            <a:r>
              <a:rPr lang="en-US" sz="2800" dirty="0">
                <a:solidFill>
                  <a:srgbClr val="FFFF00"/>
                </a:solidFill>
              </a:rPr>
              <a:t>– </a:t>
            </a:r>
            <a:r>
              <a:rPr lang="en-US" sz="2800" dirty="0"/>
              <a:t>Parakeets Class Teacher and Deputy Head(Mon-Weds)</a:t>
            </a:r>
          </a:p>
          <a:p>
            <a:r>
              <a:rPr lang="en-US" sz="2800" b="1" dirty="0" err="1">
                <a:solidFill>
                  <a:srgbClr val="FFFF00"/>
                </a:solidFill>
              </a:rPr>
              <a:t>Mrs</a:t>
            </a:r>
            <a:r>
              <a:rPr lang="en-US" sz="2800" b="1" dirty="0">
                <a:solidFill>
                  <a:srgbClr val="FFFF00"/>
                </a:solidFill>
              </a:rPr>
              <a:t> Lant</a:t>
            </a:r>
            <a:r>
              <a:rPr lang="en-US" sz="2800" dirty="0">
                <a:solidFill>
                  <a:srgbClr val="FFFF00"/>
                </a:solidFill>
              </a:rPr>
              <a:t>- </a:t>
            </a:r>
            <a:r>
              <a:rPr lang="en-US" sz="2800" dirty="0"/>
              <a:t>Parakeets Class Teacher (Weds-Fri)</a:t>
            </a:r>
          </a:p>
          <a:p>
            <a:r>
              <a:rPr lang="en-US" sz="2800" b="1" dirty="0">
                <a:solidFill>
                  <a:srgbClr val="FFFF00"/>
                </a:solidFill>
              </a:rPr>
              <a:t>Miss Raya – </a:t>
            </a:r>
            <a:r>
              <a:rPr lang="en-US" sz="2800" dirty="0"/>
              <a:t>Learning Support Assistant</a:t>
            </a:r>
          </a:p>
          <a:p>
            <a:r>
              <a:rPr lang="en-US" sz="2800" b="1" dirty="0" err="1">
                <a:solidFill>
                  <a:srgbClr val="FFFF00"/>
                </a:solidFill>
              </a:rPr>
              <a:t>Mr</a:t>
            </a:r>
            <a:r>
              <a:rPr lang="en-US" sz="2800" b="1" dirty="0">
                <a:solidFill>
                  <a:srgbClr val="FFFF00"/>
                </a:solidFill>
              </a:rPr>
              <a:t> Simmons </a:t>
            </a:r>
            <a:r>
              <a:rPr lang="en-US" sz="2800" dirty="0">
                <a:solidFill>
                  <a:srgbClr val="FFFF00"/>
                </a:solidFill>
              </a:rPr>
              <a:t>– </a:t>
            </a:r>
            <a:r>
              <a:rPr lang="en-US" sz="2800" dirty="0"/>
              <a:t>Trainee Teacher </a:t>
            </a:r>
          </a:p>
          <a:p>
            <a:endParaRPr lang="en-US" sz="2800" dirty="0"/>
          </a:p>
          <a:p>
            <a:r>
              <a:rPr lang="en-US" sz="2800" b="1" dirty="0">
                <a:solidFill>
                  <a:srgbClr val="FFFF00"/>
                </a:solidFill>
              </a:rPr>
              <a:t>Miss Leatherbarrow – </a:t>
            </a:r>
            <a:r>
              <a:rPr lang="en-US" sz="2800" dirty="0" err="1"/>
              <a:t>Greenjays</a:t>
            </a:r>
            <a:r>
              <a:rPr lang="en-US" sz="2800" dirty="0"/>
              <a:t> Class Teacher</a:t>
            </a:r>
            <a:endParaRPr lang="en-US" sz="2800" b="1" dirty="0"/>
          </a:p>
          <a:p>
            <a:r>
              <a:rPr lang="en-US" sz="2800" b="1" dirty="0" err="1">
                <a:solidFill>
                  <a:srgbClr val="FFFF00"/>
                </a:solidFill>
              </a:rPr>
              <a:t>Mr</a:t>
            </a:r>
            <a:r>
              <a:rPr lang="en-US" sz="2800" b="1" dirty="0">
                <a:solidFill>
                  <a:srgbClr val="FFFF00"/>
                </a:solidFill>
              </a:rPr>
              <a:t> Walters</a:t>
            </a:r>
            <a:r>
              <a:rPr lang="en-US" sz="2800" dirty="0">
                <a:solidFill>
                  <a:srgbClr val="FFFF00"/>
                </a:solidFill>
              </a:rPr>
              <a:t>– </a:t>
            </a:r>
            <a:r>
              <a:rPr lang="en-US" sz="2800" dirty="0"/>
              <a:t>Learning Support Assistant </a:t>
            </a:r>
          </a:p>
          <a:p>
            <a:endParaRPr lang="en-US" sz="2800" dirty="0"/>
          </a:p>
          <a:p>
            <a:r>
              <a:rPr lang="en-US" sz="2800" b="1" dirty="0" err="1">
                <a:solidFill>
                  <a:srgbClr val="FFFF00"/>
                </a:solidFill>
              </a:rPr>
              <a:t>Mr</a:t>
            </a:r>
            <a:r>
              <a:rPr lang="en-US" sz="2800" b="1" dirty="0">
                <a:solidFill>
                  <a:srgbClr val="FFFF00"/>
                </a:solidFill>
              </a:rPr>
              <a:t> Frost – </a:t>
            </a:r>
            <a:r>
              <a:rPr lang="en-US" sz="2800" dirty="0"/>
              <a:t>Cover Teacher</a:t>
            </a:r>
          </a:p>
        </p:txBody>
      </p:sp>
    </p:spTree>
    <p:extLst>
      <p:ext uri="{BB962C8B-B14F-4D97-AF65-F5344CB8AC3E}">
        <p14:creationId xmlns:p14="http://schemas.microsoft.com/office/powerpoint/2010/main" val="2250674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E7B8F-B77A-4508-B0E4-72C3B10CF175}"/>
              </a:ext>
            </a:extLst>
          </p:cNvPr>
          <p:cNvSpPr>
            <a:spLocks noGrp="1"/>
          </p:cNvSpPr>
          <p:nvPr>
            <p:ph type="title" idx="4294967295"/>
          </p:nvPr>
        </p:nvSpPr>
        <p:spPr>
          <a:xfrm>
            <a:off x="694944" y="497015"/>
            <a:ext cx="8610600" cy="1293812"/>
          </a:xfrm>
        </p:spPr>
        <p:txBody>
          <a:bodyPr>
            <a:normAutofit fontScale="90000"/>
          </a:bodyPr>
          <a:lstStyle/>
          <a:p>
            <a:r>
              <a:rPr lang="en-GB" b="1" u="sng" dirty="0"/>
              <a:t>Our Weekly Timetables - </a:t>
            </a:r>
            <a:r>
              <a:rPr lang="en-GB" b="1" u="sng" dirty="0" err="1"/>
              <a:t>Greenjays</a:t>
            </a:r>
            <a:endParaRPr lang="en-GB" b="1" u="sng" dirty="0"/>
          </a:p>
        </p:txBody>
      </p:sp>
      <p:pic>
        <p:nvPicPr>
          <p:cNvPr id="4" name="Picture 3">
            <a:extLst>
              <a:ext uri="{FF2B5EF4-FFF2-40B4-BE49-F238E27FC236}">
                <a16:creationId xmlns:a16="http://schemas.microsoft.com/office/drawing/2014/main" id="{51FC81EF-C149-3A82-439E-A4C77D304C3F}"/>
              </a:ext>
            </a:extLst>
          </p:cNvPr>
          <p:cNvPicPr>
            <a:picLocks noChangeAspect="1"/>
          </p:cNvPicPr>
          <p:nvPr/>
        </p:nvPicPr>
        <p:blipFill>
          <a:blip r:embed="rId2"/>
          <a:stretch>
            <a:fillRect/>
          </a:stretch>
        </p:blipFill>
        <p:spPr>
          <a:xfrm>
            <a:off x="2179849" y="2157455"/>
            <a:ext cx="7760563" cy="4118909"/>
          </a:xfrm>
          <a:prstGeom prst="rect">
            <a:avLst/>
          </a:prstGeom>
        </p:spPr>
      </p:pic>
    </p:spTree>
    <p:extLst>
      <p:ext uri="{BB962C8B-B14F-4D97-AF65-F5344CB8AC3E}">
        <p14:creationId xmlns:p14="http://schemas.microsoft.com/office/powerpoint/2010/main" val="2986697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E7B8F-B77A-4508-B0E4-72C3B10CF175}"/>
              </a:ext>
            </a:extLst>
          </p:cNvPr>
          <p:cNvSpPr>
            <a:spLocks noGrp="1"/>
          </p:cNvSpPr>
          <p:nvPr>
            <p:ph type="title" idx="4294967295"/>
          </p:nvPr>
        </p:nvSpPr>
        <p:spPr>
          <a:xfrm>
            <a:off x="694944" y="497015"/>
            <a:ext cx="8610600" cy="1293812"/>
          </a:xfrm>
        </p:spPr>
        <p:txBody>
          <a:bodyPr>
            <a:normAutofit fontScale="90000"/>
          </a:bodyPr>
          <a:lstStyle/>
          <a:p>
            <a:r>
              <a:rPr lang="en-GB" b="1" u="sng" dirty="0"/>
              <a:t>Our Weekly Timetables - Parakeets</a:t>
            </a:r>
          </a:p>
        </p:txBody>
      </p:sp>
      <p:pic>
        <p:nvPicPr>
          <p:cNvPr id="9" name="Picture 8">
            <a:extLst>
              <a:ext uri="{FF2B5EF4-FFF2-40B4-BE49-F238E27FC236}">
                <a16:creationId xmlns:a16="http://schemas.microsoft.com/office/drawing/2014/main" id="{87AE0B14-C67C-DE75-6E0D-AFD2E52DF230}"/>
              </a:ext>
            </a:extLst>
          </p:cNvPr>
          <p:cNvPicPr>
            <a:picLocks noChangeAspect="1"/>
          </p:cNvPicPr>
          <p:nvPr/>
        </p:nvPicPr>
        <p:blipFill>
          <a:blip r:embed="rId2"/>
          <a:stretch>
            <a:fillRect/>
          </a:stretch>
        </p:blipFill>
        <p:spPr>
          <a:xfrm>
            <a:off x="3676009" y="1287870"/>
            <a:ext cx="7696935" cy="4896135"/>
          </a:xfrm>
          <a:prstGeom prst="rect">
            <a:avLst/>
          </a:prstGeom>
        </p:spPr>
      </p:pic>
    </p:spTree>
    <p:extLst>
      <p:ext uri="{BB962C8B-B14F-4D97-AF65-F5344CB8AC3E}">
        <p14:creationId xmlns:p14="http://schemas.microsoft.com/office/powerpoint/2010/main" val="3817766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7FD6E-BCEF-1974-0B36-2A6AC9F136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F87550-53CD-0E30-DE32-E8B103538936}"/>
              </a:ext>
            </a:extLst>
          </p:cNvPr>
          <p:cNvSpPr>
            <a:spLocks noGrp="1"/>
          </p:cNvSpPr>
          <p:nvPr>
            <p:ph type="title" idx="4294967295"/>
          </p:nvPr>
        </p:nvSpPr>
        <p:spPr>
          <a:xfrm>
            <a:off x="682752" y="436563"/>
            <a:ext cx="8610600" cy="1293812"/>
          </a:xfrm>
        </p:spPr>
        <p:txBody>
          <a:bodyPr/>
          <a:lstStyle/>
          <a:p>
            <a:r>
              <a:rPr lang="en-GB" b="1" u="sng" dirty="0"/>
              <a:t>Days to remember in Year 3</a:t>
            </a:r>
          </a:p>
        </p:txBody>
      </p:sp>
      <p:sp>
        <p:nvSpPr>
          <p:cNvPr id="4" name="TextBox 3">
            <a:extLst>
              <a:ext uri="{FF2B5EF4-FFF2-40B4-BE49-F238E27FC236}">
                <a16:creationId xmlns:a16="http://schemas.microsoft.com/office/drawing/2014/main" id="{D2EFBEB3-9B23-8AAC-41D5-EFF97156B735}"/>
              </a:ext>
            </a:extLst>
          </p:cNvPr>
          <p:cNvSpPr txBox="1"/>
          <p:nvPr/>
        </p:nvSpPr>
        <p:spPr>
          <a:xfrm>
            <a:off x="1639824" y="1644655"/>
            <a:ext cx="9979152" cy="5262979"/>
          </a:xfrm>
          <a:prstGeom prst="rect">
            <a:avLst/>
          </a:prstGeom>
          <a:noFill/>
        </p:spPr>
        <p:txBody>
          <a:bodyPr wrap="square">
            <a:spAutoFit/>
          </a:bodyPr>
          <a:lstStyle/>
          <a:p>
            <a:pPr marL="285750" indent="-285750">
              <a:buFont typeface="Arial" panose="020B0604020202020204" pitchFamily="34" charset="0"/>
              <a:buChar char="•"/>
            </a:pPr>
            <a:r>
              <a:rPr lang="en-GB" sz="2400" dirty="0">
                <a:effectLst/>
              </a:rPr>
              <a:t>P.E days – Tuesday (outside)  and Thursday (in hall)</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effectLst/>
              </a:rPr>
              <a:t>Book Change Day – Children are encouraged to change their books when they need to at the start of the day</a:t>
            </a:r>
          </a:p>
          <a:p>
            <a:endParaRPr lang="en-GB" sz="2400" dirty="0"/>
          </a:p>
          <a:p>
            <a:pPr marL="285750" indent="-285750">
              <a:buFont typeface="Arial" panose="020B0604020202020204" pitchFamily="34" charset="0"/>
              <a:buChar char="•"/>
            </a:pPr>
            <a:r>
              <a:rPr lang="en-GB" sz="2400" dirty="0">
                <a:effectLst/>
              </a:rPr>
              <a:t>Home learning – </a:t>
            </a:r>
            <a:r>
              <a:rPr lang="en-GB" sz="2400" dirty="0"/>
              <a:t>New work is set on a Fr</a:t>
            </a:r>
            <a:r>
              <a:rPr lang="en-GB" sz="2400" dirty="0">
                <a:effectLst/>
              </a:rPr>
              <a:t>iday to be completed by the following Thursday </a:t>
            </a:r>
          </a:p>
          <a:p>
            <a:pPr marL="285750" indent="-285750">
              <a:buFont typeface="Arial" panose="020B0604020202020204" pitchFamily="34" charset="0"/>
              <a:buChar char="•"/>
            </a:pPr>
            <a:r>
              <a:rPr lang="en-GB" sz="2400" dirty="0"/>
              <a:t>		- 20 mins literacy task</a:t>
            </a:r>
          </a:p>
          <a:p>
            <a:r>
              <a:rPr lang="en-GB" sz="2400" dirty="0">
                <a:effectLst/>
              </a:rPr>
              <a:t>		- 20 mins maths task </a:t>
            </a:r>
          </a:p>
          <a:p>
            <a:r>
              <a:rPr lang="en-GB" sz="2400" dirty="0"/>
              <a:t>		- Spelling Frame words </a:t>
            </a:r>
          </a:p>
          <a:p>
            <a:r>
              <a:rPr lang="en-GB" sz="2400" dirty="0">
                <a:effectLst/>
              </a:rPr>
              <a:t>	</a:t>
            </a:r>
            <a:r>
              <a:rPr lang="en-GB" sz="2400" dirty="0"/>
              <a:t>	- TT rockstars</a:t>
            </a:r>
          </a:p>
          <a:p>
            <a:r>
              <a:rPr lang="en-GB" sz="2400" dirty="0">
                <a:effectLst/>
              </a:rPr>
              <a:t>		- DAILY READING! (If you can’t fit in all the home tasks – do this one first!) </a:t>
            </a:r>
          </a:p>
          <a:p>
            <a:pPr lvl="8"/>
            <a:endParaRPr lang="en-GB" sz="2400" b="1" dirty="0">
              <a:effectLst/>
            </a:endParaRPr>
          </a:p>
        </p:txBody>
      </p:sp>
    </p:spTree>
    <p:extLst>
      <p:ext uri="{BB962C8B-B14F-4D97-AF65-F5344CB8AC3E}">
        <p14:creationId xmlns:p14="http://schemas.microsoft.com/office/powerpoint/2010/main" val="922445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7FD6E-BCEF-1974-0B36-2A6AC9F136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F87550-53CD-0E30-DE32-E8B103538936}"/>
              </a:ext>
            </a:extLst>
          </p:cNvPr>
          <p:cNvSpPr>
            <a:spLocks noGrp="1"/>
          </p:cNvSpPr>
          <p:nvPr>
            <p:ph type="title" idx="4294967295"/>
          </p:nvPr>
        </p:nvSpPr>
        <p:spPr>
          <a:xfrm>
            <a:off x="682752" y="436563"/>
            <a:ext cx="8610600" cy="1293812"/>
          </a:xfrm>
        </p:spPr>
        <p:txBody>
          <a:bodyPr/>
          <a:lstStyle/>
          <a:p>
            <a:r>
              <a:rPr lang="en-GB" b="1" u="sng" dirty="0"/>
              <a:t>Remember…</a:t>
            </a:r>
          </a:p>
        </p:txBody>
      </p:sp>
      <p:sp>
        <p:nvSpPr>
          <p:cNvPr id="6" name="TextBox 5">
            <a:extLst>
              <a:ext uri="{FF2B5EF4-FFF2-40B4-BE49-F238E27FC236}">
                <a16:creationId xmlns:a16="http://schemas.microsoft.com/office/drawing/2014/main" id="{6BD718E8-D9D0-9CE2-ABCA-AEAB655EEC1F}"/>
              </a:ext>
            </a:extLst>
          </p:cNvPr>
          <p:cNvSpPr txBox="1"/>
          <p:nvPr/>
        </p:nvSpPr>
        <p:spPr>
          <a:xfrm>
            <a:off x="1605116" y="1730375"/>
            <a:ext cx="8981768" cy="3970318"/>
          </a:xfrm>
          <a:prstGeom prst="rect">
            <a:avLst/>
          </a:prstGeom>
          <a:noFill/>
        </p:spPr>
        <p:txBody>
          <a:bodyPr wrap="square" rtlCol="0">
            <a:spAutoFit/>
          </a:bodyPr>
          <a:lstStyle/>
          <a:p>
            <a:r>
              <a:rPr lang="en-GB" sz="3600" dirty="0"/>
              <a:t>A named water bottle every day</a:t>
            </a:r>
          </a:p>
          <a:p>
            <a:endParaRPr lang="en-GB" sz="3600" dirty="0"/>
          </a:p>
          <a:p>
            <a:r>
              <a:rPr lang="en-GB" sz="3600" dirty="0"/>
              <a:t>Reading books and bookmark every day</a:t>
            </a:r>
          </a:p>
          <a:p>
            <a:endParaRPr lang="en-GB" sz="3600" dirty="0"/>
          </a:p>
          <a:p>
            <a:r>
              <a:rPr lang="en-GB" sz="3600" dirty="0"/>
              <a:t>Clearly name all uniform including coats and footwear!  </a:t>
            </a:r>
          </a:p>
        </p:txBody>
      </p:sp>
    </p:spTree>
    <p:extLst>
      <p:ext uri="{BB962C8B-B14F-4D97-AF65-F5344CB8AC3E}">
        <p14:creationId xmlns:p14="http://schemas.microsoft.com/office/powerpoint/2010/main" val="3463031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151018-827B-F844-356D-14499BAFEC5C}"/>
              </a:ext>
            </a:extLst>
          </p:cNvPr>
          <p:cNvSpPr txBox="1"/>
          <p:nvPr/>
        </p:nvSpPr>
        <p:spPr>
          <a:xfrm>
            <a:off x="409268" y="1263676"/>
            <a:ext cx="8189042" cy="3539430"/>
          </a:xfrm>
          <a:prstGeom prst="rect">
            <a:avLst/>
          </a:prstGeom>
          <a:noFill/>
        </p:spPr>
        <p:txBody>
          <a:bodyPr wrap="square">
            <a:spAutoFit/>
          </a:bodyPr>
          <a:lstStyle/>
          <a:p>
            <a:pPr marL="457200" indent="-457200">
              <a:buFont typeface="Arial" panose="020B0604020202020204" pitchFamily="34" charset="0"/>
              <a:buChar char="•"/>
            </a:pPr>
            <a:r>
              <a:rPr lang="en-GB" sz="2800" dirty="0"/>
              <a:t>Bookmarks</a:t>
            </a:r>
          </a:p>
          <a:p>
            <a:pPr marL="914400" lvl="1" indent="-457200">
              <a:buFont typeface="Arial" panose="020B0604020202020204" pitchFamily="34" charset="0"/>
              <a:buChar char="•"/>
            </a:pPr>
            <a:r>
              <a:rPr lang="en-GB" sz="2800" dirty="0"/>
              <a:t>In Year 3, we move away from detailed reading records. Each child has a bookmark instead. </a:t>
            </a:r>
          </a:p>
          <a:p>
            <a:pPr marL="914400" lvl="1" indent="-457200">
              <a:buFont typeface="Arial" panose="020B0604020202020204" pitchFamily="34" charset="0"/>
              <a:buChar char="•"/>
            </a:pPr>
            <a:r>
              <a:rPr lang="en-GB" sz="2800" dirty="0"/>
              <a:t>When they read with you, simply date and initial the bookmark</a:t>
            </a:r>
          </a:p>
          <a:p>
            <a:pPr marL="914400" lvl="1" indent="-457200">
              <a:buFont typeface="Arial" panose="020B0604020202020204" pitchFamily="34" charset="0"/>
              <a:buChar char="•"/>
            </a:pPr>
            <a:r>
              <a:rPr lang="en-GB" sz="2800" dirty="0"/>
              <a:t>Complete bookmarks are entered into an end of term raffle to win a prize! </a:t>
            </a:r>
          </a:p>
        </p:txBody>
      </p:sp>
      <p:pic>
        <p:nvPicPr>
          <p:cNvPr id="5" name="Picture 4">
            <a:extLst>
              <a:ext uri="{FF2B5EF4-FFF2-40B4-BE49-F238E27FC236}">
                <a16:creationId xmlns:a16="http://schemas.microsoft.com/office/drawing/2014/main" id="{13BB3B3F-6EA6-B63D-BBC5-F969D5928351}"/>
              </a:ext>
            </a:extLst>
          </p:cNvPr>
          <p:cNvPicPr>
            <a:picLocks noChangeAspect="1"/>
          </p:cNvPicPr>
          <p:nvPr/>
        </p:nvPicPr>
        <p:blipFill>
          <a:blip r:embed="rId2"/>
          <a:stretch>
            <a:fillRect/>
          </a:stretch>
        </p:blipFill>
        <p:spPr>
          <a:xfrm>
            <a:off x="9398483" y="670711"/>
            <a:ext cx="1367840" cy="5516577"/>
          </a:xfrm>
          <a:prstGeom prst="rect">
            <a:avLst/>
          </a:prstGeom>
        </p:spPr>
      </p:pic>
    </p:spTree>
    <p:extLst>
      <p:ext uri="{BB962C8B-B14F-4D97-AF65-F5344CB8AC3E}">
        <p14:creationId xmlns:p14="http://schemas.microsoft.com/office/powerpoint/2010/main" val="3491606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C6AD0-DB83-5AEE-3F16-952288F618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A8C689-D3C9-E86D-C5D4-81D2B71979B9}"/>
              </a:ext>
            </a:extLst>
          </p:cNvPr>
          <p:cNvSpPr>
            <a:spLocks noGrp="1"/>
          </p:cNvSpPr>
          <p:nvPr>
            <p:ph type="title" idx="4294967295"/>
          </p:nvPr>
        </p:nvSpPr>
        <p:spPr>
          <a:xfrm>
            <a:off x="3410712" y="302832"/>
            <a:ext cx="8610600" cy="1293812"/>
          </a:xfrm>
        </p:spPr>
        <p:txBody>
          <a:bodyPr/>
          <a:lstStyle/>
          <a:p>
            <a:r>
              <a:rPr lang="en-GB" b="1" u="sng" dirty="0"/>
              <a:t>Reading in Year 3</a:t>
            </a:r>
          </a:p>
        </p:txBody>
      </p:sp>
      <p:sp>
        <p:nvSpPr>
          <p:cNvPr id="4" name="TextBox 3">
            <a:extLst>
              <a:ext uri="{FF2B5EF4-FFF2-40B4-BE49-F238E27FC236}">
                <a16:creationId xmlns:a16="http://schemas.microsoft.com/office/drawing/2014/main" id="{70B59FD1-2C0E-363C-0CD5-4F8C9C38DA6E}"/>
              </a:ext>
            </a:extLst>
          </p:cNvPr>
          <p:cNvSpPr txBox="1"/>
          <p:nvPr/>
        </p:nvSpPr>
        <p:spPr>
          <a:xfrm>
            <a:off x="859917" y="1327866"/>
            <a:ext cx="10472166" cy="3108543"/>
          </a:xfrm>
          <a:prstGeom prst="rect">
            <a:avLst/>
          </a:prstGeom>
          <a:noFill/>
        </p:spPr>
        <p:txBody>
          <a:bodyPr wrap="square">
            <a:spAutoFit/>
          </a:bodyPr>
          <a:lstStyle/>
          <a:p>
            <a:pPr marL="457200" indent="-457200">
              <a:buFont typeface="Arial" panose="020B0604020202020204" pitchFamily="34" charset="0"/>
              <a:buChar char="•"/>
            </a:pPr>
            <a:r>
              <a:rPr lang="en-GB" sz="2400" dirty="0"/>
              <a:t>Reading books and bookmarks should</a:t>
            </a:r>
            <a:r>
              <a:rPr lang="en-GB" sz="2400" b="1" dirty="0"/>
              <a:t> </a:t>
            </a:r>
            <a:r>
              <a:rPr lang="en-GB" sz="2400" dirty="0"/>
              <a:t>be in school every day.</a:t>
            </a:r>
          </a:p>
          <a:p>
            <a:pPr marL="457200" indent="-457200">
              <a:buFont typeface="Arial" panose="020B0604020202020204" pitchFamily="34" charset="0"/>
              <a:buChar char="•"/>
            </a:pPr>
            <a:r>
              <a:rPr lang="en-GB" sz="2400" dirty="0"/>
              <a:t>Children take banded books each week. Please re-read these books twice with your children to develop comprehension and fluency.</a:t>
            </a:r>
          </a:p>
          <a:p>
            <a:pPr marL="457200" indent="-457200">
              <a:buFont typeface="Arial" panose="020B0604020202020204" pitchFamily="34" charset="0"/>
              <a:buChar char="•"/>
            </a:pPr>
            <a:r>
              <a:rPr lang="en-GB" sz="2400" dirty="0"/>
              <a:t>Reading books will be changed </a:t>
            </a:r>
            <a:r>
              <a:rPr lang="en-GB" sz="2400" u="sng" dirty="0"/>
              <a:t>by the children </a:t>
            </a:r>
            <a:r>
              <a:rPr lang="en-GB" sz="2400" dirty="0"/>
              <a:t>when they are needed. Children are expected/reminded to change them at the start of the day.</a:t>
            </a:r>
          </a:p>
          <a:p>
            <a:endParaRPr lang="en-GB" sz="2800" dirty="0"/>
          </a:p>
        </p:txBody>
      </p:sp>
    </p:spTree>
    <p:extLst>
      <p:ext uri="{BB962C8B-B14F-4D97-AF65-F5344CB8AC3E}">
        <p14:creationId xmlns:p14="http://schemas.microsoft.com/office/powerpoint/2010/main" val="3287642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B901A-9EBB-C78E-C368-9FF8D946FF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F2DE6A-9633-90C5-E390-07A498619561}"/>
              </a:ext>
            </a:extLst>
          </p:cNvPr>
          <p:cNvSpPr>
            <a:spLocks noGrp="1"/>
          </p:cNvSpPr>
          <p:nvPr>
            <p:ph type="title" idx="4294967295"/>
          </p:nvPr>
        </p:nvSpPr>
        <p:spPr>
          <a:xfrm>
            <a:off x="1138087" y="372555"/>
            <a:ext cx="9601200" cy="1303337"/>
          </a:xfrm>
        </p:spPr>
        <p:txBody>
          <a:bodyPr/>
          <a:lstStyle/>
          <a:p>
            <a:pPr algn="ctr"/>
            <a:r>
              <a:rPr lang="en-GB" b="1" u="sng" dirty="0"/>
              <a:t>Topics in Year 3</a:t>
            </a:r>
          </a:p>
        </p:txBody>
      </p:sp>
      <p:pic>
        <p:nvPicPr>
          <p:cNvPr id="4" name="Picture 3">
            <a:extLst>
              <a:ext uri="{FF2B5EF4-FFF2-40B4-BE49-F238E27FC236}">
                <a16:creationId xmlns:a16="http://schemas.microsoft.com/office/drawing/2014/main" id="{12F2E07E-9469-645E-3A1B-54624337E4F3}"/>
              </a:ext>
            </a:extLst>
          </p:cNvPr>
          <p:cNvPicPr>
            <a:picLocks noChangeAspect="1"/>
          </p:cNvPicPr>
          <p:nvPr/>
        </p:nvPicPr>
        <p:blipFill>
          <a:blip r:embed="rId2"/>
          <a:stretch>
            <a:fillRect/>
          </a:stretch>
        </p:blipFill>
        <p:spPr>
          <a:xfrm>
            <a:off x="825375" y="2569944"/>
            <a:ext cx="3486375" cy="2516375"/>
          </a:xfrm>
          <a:prstGeom prst="rect">
            <a:avLst/>
          </a:prstGeom>
        </p:spPr>
      </p:pic>
      <p:pic>
        <p:nvPicPr>
          <p:cNvPr id="6" name="Picture 5">
            <a:extLst>
              <a:ext uri="{FF2B5EF4-FFF2-40B4-BE49-F238E27FC236}">
                <a16:creationId xmlns:a16="http://schemas.microsoft.com/office/drawing/2014/main" id="{28D7743F-CDFF-A839-8FF0-CDF07014AD51}"/>
              </a:ext>
            </a:extLst>
          </p:cNvPr>
          <p:cNvPicPr>
            <a:picLocks noChangeAspect="1"/>
          </p:cNvPicPr>
          <p:nvPr/>
        </p:nvPicPr>
        <p:blipFill>
          <a:blip r:embed="rId3"/>
          <a:stretch>
            <a:fillRect/>
          </a:stretch>
        </p:blipFill>
        <p:spPr>
          <a:xfrm>
            <a:off x="4604612" y="2051970"/>
            <a:ext cx="3099147" cy="3552324"/>
          </a:xfrm>
          <a:prstGeom prst="rect">
            <a:avLst/>
          </a:prstGeom>
        </p:spPr>
      </p:pic>
      <p:pic>
        <p:nvPicPr>
          <p:cNvPr id="8" name="Picture 7">
            <a:extLst>
              <a:ext uri="{FF2B5EF4-FFF2-40B4-BE49-F238E27FC236}">
                <a16:creationId xmlns:a16="http://schemas.microsoft.com/office/drawing/2014/main" id="{0E55A57A-D109-2947-61A3-EB81F3F476C2}"/>
              </a:ext>
            </a:extLst>
          </p:cNvPr>
          <p:cNvPicPr>
            <a:picLocks noChangeAspect="1"/>
          </p:cNvPicPr>
          <p:nvPr/>
        </p:nvPicPr>
        <p:blipFill>
          <a:blip r:embed="rId4"/>
          <a:stretch>
            <a:fillRect/>
          </a:stretch>
        </p:blipFill>
        <p:spPr>
          <a:xfrm>
            <a:off x="7977817" y="1439594"/>
            <a:ext cx="3486375" cy="4777076"/>
          </a:xfrm>
          <a:prstGeom prst="rect">
            <a:avLst/>
          </a:prstGeom>
        </p:spPr>
      </p:pic>
    </p:spTree>
    <p:extLst>
      <p:ext uri="{BB962C8B-B14F-4D97-AF65-F5344CB8AC3E}">
        <p14:creationId xmlns:p14="http://schemas.microsoft.com/office/powerpoint/2010/main" val="26894866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26B02"/>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6728D11B-929E-4324-91B0-4A4DA4CAC3D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8FA1A45DE048D478D29AEAF1E29DFE6" ma:contentTypeVersion="14" ma:contentTypeDescription="Create a new document." ma:contentTypeScope="" ma:versionID="f62e449f56e938e98565fb25963ad9fb">
  <xsd:schema xmlns:xsd="http://www.w3.org/2001/XMLSchema" xmlns:xs="http://www.w3.org/2001/XMLSchema" xmlns:p="http://schemas.microsoft.com/office/2006/metadata/properties" xmlns:ns3="f053a462-3214-4ca2-870d-64365c098f8d" xmlns:ns4="768ff48b-d049-488a-8001-9bc35e505b2c" targetNamespace="http://schemas.microsoft.com/office/2006/metadata/properties" ma:root="true" ma:fieldsID="c1379ebc1a9419578aa96ad424569c91" ns3:_="" ns4:_="">
    <xsd:import namespace="f053a462-3214-4ca2-870d-64365c098f8d"/>
    <xsd:import namespace="768ff48b-d049-488a-8001-9bc35e505b2c"/>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ServiceAutoTags" minOccurs="0"/>
                <xsd:element ref="ns4:MediaServiceGenerationTime" minOccurs="0"/>
                <xsd:element ref="ns4:MediaServiceEventHashCode" minOccurs="0"/>
                <xsd:element ref="ns4:MediaServiceOCR" minOccurs="0"/>
                <xsd:element ref="ns4:MediaLengthInSeconds"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53a462-3214-4ca2-870d-64365c098f8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68ff48b-d049-488a-8001-9bc35e505b2c"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156D43-A610-400C-882E-27C3F8DE02F7}">
  <ds:schemaRefs>
    <ds:schemaRef ds:uri="http://schemas.microsoft.com/office/infopath/2007/PartnerControls"/>
    <ds:schemaRef ds:uri="768ff48b-d049-488a-8001-9bc35e505b2c"/>
    <ds:schemaRef ds:uri="http://schemas.openxmlformats.org/package/2006/metadata/core-properties"/>
    <ds:schemaRef ds:uri="http://purl.org/dc/terms/"/>
    <ds:schemaRef ds:uri="http://purl.org/dc/dcmitype/"/>
    <ds:schemaRef ds:uri="http://schemas.microsoft.com/office/2006/documentManagement/types"/>
    <ds:schemaRef ds:uri="http://www.w3.org/XML/1998/namespace"/>
    <ds:schemaRef ds:uri="http://purl.org/dc/elements/1.1/"/>
    <ds:schemaRef ds:uri="http://schemas.microsoft.com/office/2006/metadata/properties"/>
    <ds:schemaRef ds:uri="f053a462-3214-4ca2-870d-64365c098f8d"/>
  </ds:schemaRefs>
</ds:datastoreItem>
</file>

<file path=customXml/itemProps2.xml><?xml version="1.0" encoding="utf-8"?>
<ds:datastoreItem xmlns:ds="http://schemas.openxmlformats.org/officeDocument/2006/customXml" ds:itemID="{4AF72DB2-2772-4792-A172-C2B833B95715}">
  <ds:schemaRefs>
    <ds:schemaRef ds:uri="http://schemas.microsoft.com/sharepoint/v3/contenttype/forms"/>
  </ds:schemaRefs>
</ds:datastoreItem>
</file>

<file path=customXml/itemProps3.xml><?xml version="1.0" encoding="utf-8"?>
<ds:datastoreItem xmlns:ds="http://schemas.openxmlformats.org/officeDocument/2006/customXml" ds:itemID="{7526C778-EF43-4DFC-A4A5-EBA8616D4E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53a462-3214-4ca2-870d-64365c098f8d"/>
    <ds:schemaRef ds:uri="768ff48b-d049-488a-8001-9bc35e505b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Savon</Template>
  <TotalTime>287</TotalTime>
  <Words>652</Words>
  <Application>Microsoft Office PowerPoint</Application>
  <PresentationFormat>Widescreen</PresentationFormat>
  <Paragraphs>65</Paragraphs>
  <Slides>15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Century Gothic</vt:lpstr>
      <vt:lpstr>Savon</vt:lpstr>
      <vt:lpstr>PowerPoint Presentation</vt:lpstr>
      <vt:lpstr>Year 3 Team</vt:lpstr>
      <vt:lpstr>Our Weekly Timetables - Greenjays</vt:lpstr>
      <vt:lpstr>Our Weekly Timetables - Parakeets</vt:lpstr>
      <vt:lpstr>Days to remember in Year 3</vt:lpstr>
      <vt:lpstr>Remember…</vt:lpstr>
      <vt:lpstr>PowerPoint Presentation</vt:lpstr>
      <vt:lpstr>Reading in Year 3</vt:lpstr>
      <vt:lpstr>Topics in Year 3</vt:lpstr>
      <vt:lpstr>Trips and Experiences</vt:lpstr>
      <vt:lpstr>Seesaw</vt:lpstr>
      <vt:lpstr>What can you do to support your child at home?</vt:lpstr>
      <vt:lpstr>PowerPoint Presentation</vt:lpstr>
      <vt:lpstr>PowerPoint Presentation</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Megan Knowles</dc:creator>
  <cp:lastModifiedBy>Megan Lant</cp:lastModifiedBy>
  <cp:revision>122</cp:revision>
  <dcterms:created xsi:type="dcterms:W3CDTF">2022-09-01T17:35:21Z</dcterms:created>
  <dcterms:modified xsi:type="dcterms:W3CDTF">2026-09-09T09:20:18Z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0x01010018FA1A45DE048D478D29AEAF1E29DFE6</vt:lpwstr>
  </property>
</Properties>
</file>