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33" r:id="rId4"/>
  </p:sldMasterIdLst>
  <p:sldIdLst>
    <p:sldId id="256" r:id="rId5"/>
    <p:sldId id="271" r:id="rId6"/>
    <p:sldId id="270" r:id="rId7"/>
    <p:sldId id="272" r:id="rId8"/>
    <p:sldId id="273" r:id="rId9"/>
    <p:sldId id="274" r:id="rId10"/>
    <p:sldId id="275" r:id="rId11"/>
    <p:sldId id="276" r:id="rId12"/>
    <p:sldId id="278" r:id="rId13"/>
    <p:sldId id="279" r:id="rId14"/>
    <p:sldId id="27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5"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GB"/>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E5C6C940-B01B-4D82-B9BA-C1ED9B736B4F}" type="datetimeFigureOut">
              <a:rPr lang="en-GB" smtClean="0"/>
              <a:t>07/09/2026</a:t>
            </a:fld>
            <a:endParaRPr lang="en-GB"/>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GB"/>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896437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4048024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837561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410886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GB"/>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5C6C940-B01B-4D82-B9BA-C1ED9B736B4F}" type="datetimeFigureOut">
              <a:rPr lang="en-GB" smtClean="0"/>
              <a:t>07/09/2026</a:t>
            </a:fld>
            <a:endParaRPr lang="en-GB"/>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GB"/>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2015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2344552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GB"/>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114269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GB"/>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279024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GB"/>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98518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GB"/>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07/09/2026</a:t>
            </a:fld>
            <a:endParaRPr lang="en-GB"/>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8DDCE726-8473-4248-932A-2206E5A72CE7}" type="slidenum">
              <a:rPr lang="en-GB" smtClean="0"/>
              <a:t>‹#›</a:t>
            </a:fld>
            <a:endParaRPr lang="en-GB"/>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4813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C6C940-B01B-4D82-B9BA-C1ED9B736B4F}" type="datetimeFigureOut">
              <a:rPr lang="en-GB" smtClean="0"/>
              <a:t>07/09/2026</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137041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E5C6C940-B01B-4D82-B9BA-C1ED9B736B4F}" type="datetimeFigureOut">
              <a:rPr lang="en-GB" smtClean="0"/>
              <a:t>07/09/2026</a:t>
            </a:fld>
            <a:endParaRPr lang="en-GB"/>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GB"/>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45950819"/>
      </p:ext>
    </p:extLst>
  </p:cSld>
  <p:clrMap bg1="dk1" tx1="lt1" bg2="dk2" tx2="lt2" accent1="accent1" accent2="accent2" accent3="accent3" accent4="accent4" accent5="accent5" accent6="accent6" hlink="hlink" folHlink="folHlink"/>
  <p:sldLayoutIdLst>
    <p:sldLayoutId id="2147485134" r:id="rId1"/>
    <p:sldLayoutId id="2147485135" r:id="rId2"/>
    <p:sldLayoutId id="2147485136" r:id="rId3"/>
    <p:sldLayoutId id="2147485137" r:id="rId4"/>
    <p:sldLayoutId id="2147485138" r:id="rId5"/>
    <p:sldLayoutId id="2147485139" r:id="rId6"/>
    <p:sldLayoutId id="2147485140" r:id="rId7"/>
    <p:sldLayoutId id="2147485141" r:id="rId8"/>
    <p:sldLayoutId id="2147485142" r:id="rId9"/>
    <p:sldLayoutId id="2147485143" r:id="rId10"/>
    <p:sldLayoutId id="2147485144" r:id="rId11"/>
  </p:sldLayoutIdLst>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4"/>
            </a:gs>
            <a:gs pos="50000">
              <a:schemeClr val="accent4">
                <a:lumMod val="75000"/>
              </a:schemeClr>
            </a:gs>
            <a:gs pos="100000">
              <a:schemeClr val="accent4">
                <a:lumMod val="40000"/>
                <a:lumOff val="60000"/>
              </a:schemeClr>
            </a:gs>
          </a:gsLst>
          <a:lin ang="2520000" scaled="0"/>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4EA1D8-EA4C-414F-A382-D55D7FC12CC5}"/>
              </a:ext>
            </a:extLst>
          </p:cNvPr>
          <p:cNvSpPr txBox="1"/>
          <p:nvPr/>
        </p:nvSpPr>
        <p:spPr>
          <a:xfrm>
            <a:off x="2568536" y="2127563"/>
            <a:ext cx="7054927" cy="1107996"/>
          </a:xfrm>
          <a:prstGeom prst="rect">
            <a:avLst/>
          </a:prstGeom>
          <a:noFill/>
        </p:spPr>
        <p:txBody>
          <a:bodyPr wrap="square" lIns="91440" tIns="45720" rIns="91440" bIns="45720" rtlCol="0" anchor="t">
            <a:spAutoFit/>
          </a:bodyPr>
          <a:lstStyle/>
          <a:p>
            <a:pPr algn="ctr"/>
            <a:r>
              <a:rPr lang="en-GB" sz="6600" dirty="0">
                <a:latin typeface="Arial"/>
                <a:cs typeface="Arial"/>
              </a:rPr>
              <a:t>All about Year 2</a:t>
            </a:r>
            <a:endParaRPr lang="en-US" dirty="0"/>
          </a:p>
        </p:txBody>
      </p:sp>
      <p:pic>
        <p:nvPicPr>
          <p:cNvPr id="1026" name="Picture 2" descr="Jennett's Park">
            <a:extLst>
              <a:ext uri="{FF2B5EF4-FFF2-40B4-BE49-F238E27FC236}">
                <a16:creationId xmlns:a16="http://schemas.microsoft.com/office/drawing/2014/main" id="{34016ADA-C1C8-B6A1-F76E-2F5E66415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499" y="3622442"/>
            <a:ext cx="1651000" cy="154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042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DE8C9-AAE6-CB96-8926-A411B52807F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9BA8AD7-1F42-88A6-82D2-2837A3E03CF2}"/>
              </a:ext>
            </a:extLst>
          </p:cNvPr>
          <p:cNvSpPr txBox="1"/>
          <p:nvPr/>
        </p:nvSpPr>
        <p:spPr>
          <a:xfrm>
            <a:off x="914399" y="703282"/>
            <a:ext cx="10600267" cy="3785652"/>
          </a:xfrm>
          <a:prstGeom prst="rect">
            <a:avLst/>
          </a:prstGeom>
          <a:noFill/>
        </p:spPr>
        <p:txBody>
          <a:bodyPr wrap="square">
            <a:spAutoFit/>
          </a:bodyPr>
          <a:lstStyle/>
          <a:p>
            <a:pPr marL="457200" indent="-457200">
              <a:buFont typeface="Arial" panose="020B0604020202020204" pitchFamily="34" charset="0"/>
              <a:buChar char="•"/>
            </a:pPr>
            <a:r>
              <a:rPr lang="en-GB" sz="2400" dirty="0"/>
              <a:t>Encouraging writing opportunities to help them practise their phonics, spelling and handwriting skills.</a:t>
            </a:r>
          </a:p>
          <a:p>
            <a:pPr marL="457200" indent="-457200">
              <a:buFont typeface="Arial" panose="020B0604020202020204" pitchFamily="34" charset="0"/>
              <a:buChar char="•"/>
            </a:pPr>
            <a:r>
              <a:rPr lang="en-GB" sz="2400" dirty="0"/>
              <a:t>In Maths you could practise subitising skills, number bonds to 10 and 2, 5 and 10 times tables. </a:t>
            </a:r>
          </a:p>
          <a:p>
            <a:pPr marL="1371600" lvl="2" indent="-457200">
              <a:buFont typeface="Wingdings" pitchFamily="2" charset="2"/>
              <a:buChar char="Ø"/>
            </a:pPr>
            <a:r>
              <a:rPr lang="en-GB" sz="2400" dirty="0"/>
              <a:t>Some great practical ideas to support your child with this could be playing board games and using the dice to subitise to 6, maths ping pong, number bond snap, building </a:t>
            </a:r>
            <a:r>
              <a:rPr lang="en-GB" sz="2400" dirty="0" err="1"/>
              <a:t>lego</a:t>
            </a:r>
            <a:r>
              <a:rPr lang="en-GB" sz="2400" dirty="0"/>
              <a:t> towers to 10, chanting,</a:t>
            </a:r>
          </a:p>
          <a:p>
            <a:pPr marL="457200" indent="-457200">
              <a:buFont typeface="Arial" panose="020B0604020202020204" pitchFamily="34" charset="0"/>
              <a:buChar char="•"/>
            </a:pPr>
            <a:r>
              <a:rPr lang="en-GB" sz="2400" dirty="0"/>
              <a:t>There are also some great free apps and websites that you can use with your child if you would like to. </a:t>
            </a:r>
          </a:p>
        </p:txBody>
      </p:sp>
      <p:pic>
        <p:nvPicPr>
          <p:cNvPr id="2050" name="Picture 2" descr="1-minute maths app | White Rose Education">
            <a:extLst>
              <a:ext uri="{FF2B5EF4-FFF2-40B4-BE49-F238E27FC236}">
                <a16:creationId xmlns:a16="http://schemas.microsoft.com/office/drawing/2014/main" id="{8008662C-2C64-672A-963E-E327D8C23F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877" y="4615705"/>
            <a:ext cx="1778762" cy="13323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ings Furlong Junior School - Hit the ...">
            <a:extLst>
              <a:ext uri="{FF2B5EF4-FFF2-40B4-BE49-F238E27FC236}">
                <a16:creationId xmlns:a16="http://schemas.microsoft.com/office/drawing/2014/main" id="{BEA3AEBF-3CBB-663D-D49A-134DF38ED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676" y="4602950"/>
            <a:ext cx="2059177" cy="13578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What is Times Tables Rock Stars? | Internet Matters">
            <a:extLst>
              <a:ext uri="{FF2B5EF4-FFF2-40B4-BE49-F238E27FC236}">
                <a16:creationId xmlns:a16="http://schemas.microsoft.com/office/drawing/2014/main" id="{11B3BC94-ECB8-D60B-D435-4684324ABE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5890" y="4616268"/>
            <a:ext cx="2564015" cy="134454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Karate Cats English - KS1 game - BBC Bitesize">
            <a:extLst>
              <a:ext uri="{FF2B5EF4-FFF2-40B4-BE49-F238E27FC236}">
                <a16:creationId xmlns:a16="http://schemas.microsoft.com/office/drawing/2014/main" id="{12C50FEA-324A-5B61-FC84-48222FA370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1845" y="4584253"/>
            <a:ext cx="2453868" cy="137656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Alphablocks World – Apps on Google Play">
            <a:extLst>
              <a:ext uri="{FF2B5EF4-FFF2-40B4-BE49-F238E27FC236}">
                <a16:creationId xmlns:a16="http://schemas.microsoft.com/office/drawing/2014/main" id="{0F1C0D49-831F-DAA6-5A6B-8D5659F9DF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7653" y="4565833"/>
            <a:ext cx="1382226" cy="138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328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44252-0034-9E02-F89C-EAC4CA08F5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72B28-B9CA-0B1A-1EF0-A5E243F21AFF}"/>
              </a:ext>
            </a:extLst>
          </p:cNvPr>
          <p:cNvSpPr>
            <a:spLocks noGrp="1"/>
          </p:cNvSpPr>
          <p:nvPr>
            <p:ph type="title" idx="4294967295"/>
          </p:nvPr>
        </p:nvSpPr>
        <p:spPr>
          <a:xfrm>
            <a:off x="3706368" y="396939"/>
            <a:ext cx="9601200" cy="1303337"/>
          </a:xfrm>
        </p:spPr>
        <p:txBody>
          <a:bodyPr/>
          <a:lstStyle/>
          <a:p>
            <a:r>
              <a:rPr lang="en-GB" b="1" u="sng" dirty="0"/>
              <a:t>Any Questions</a:t>
            </a:r>
          </a:p>
        </p:txBody>
      </p:sp>
      <p:pic>
        <p:nvPicPr>
          <p:cNvPr id="1026" name="Picture 2" descr="Question - Wikipedia">
            <a:extLst>
              <a:ext uri="{FF2B5EF4-FFF2-40B4-BE49-F238E27FC236}">
                <a16:creationId xmlns:a16="http://schemas.microsoft.com/office/drawing/2014/main" id="{961535D8-69E6-8FC3-846D-B0581DFCC2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5969" y="1700276"/>
            <a:ext cx="2969418" cy="4361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956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C6496-A25B-4C3D-B5C0-4AE990F54176}"/>
              </a:ext>
            </a:extLst>
          </p:cNvPr>
          <p:cNvSpPr>
            <a:spLocks noGrp="1"/>
          </p:cNvSpPr>
          <p:nvPr>
            <p:ph type="title" idx="4294967295"/>
          </p:nvPr>
        </p:nvSpPr>
        <p:spPr>
          <a:xfrm>
            <a:off x="707136" y="672628"/>
            <a:ext cx="9601200" cy="1303337"/>
          </a:xfrm>
          <a:ln>
            <a:noFill/>
          </a:ln>
        </p:spPr>
        <p:txBody>
          <a:bodyPr/>
          <a:lstStyle/>
          <a:p>
            <a:r>
              <a:rPr lang="en-GB" b="1" u="sng" dirty="0"/>
              <a:t>Year 2 Team</a:t>
            </a:r>
          </a:p>
        </p:txBody>
      </p:sp>
      <p:sp>
        <p:nvSpPr>
          <p:cNvPr id="3" name="Content Placeholder 2">
            <a:extLst>
              <a:ext uri="{FF2B5EF4-FFF2-40B4-BE49-F238E27FC236}">
                <a16:creationId xmlns:a16="http://schemas.microsoft.com/office/drawing/2014/main" id="{414D17FA-BDEB-4606-AABB-14BE37A9D6AF}"/>
              </a:ext>
            </a:extLst>
          </p:cNvPr>
          <p:cNvSpPr>
            <a:spLocks noGrp="1"/>
          </p:cNvSpPr>
          <p:nvPr>
            <p:ph idx="4294967295"/>
          </p:nvPr>
        </p:nvSpPr>
        <p:spPr>
          <a:xfrm>
            <a:off x="0" y="2654300"/>
            <a:ext cx="10820400" cy="3449638"/>
          </a:xfrm>
        </p:spPr>
        <p:txBody>
          <a:bodyPr>
            <a:normAutofit/>
          </a:bodyPr>
          <a:lstStyle/>
          <a:p>
            <a:pPr marL="0" indent="0">
              <a:buNone/>
            </a:pPr>
            <a:endParaRPr lang="en-GB" sz="2800" dirty="0"/>
          </a:p>
          <a:p>
            <a:pPr marL="0" indent="0">
              <a:buNone/>
            </a:pPr>
            <a:endParaRPr lang="en-GB" sz="2800" dirty="0"/>
          </a:p>
          <a:p>
            <a:pPr marL="0" indent="0">
              <a:buNone/>
            </a:pPr>
            <a:endParaRPr lang="en-GB" sz="2800" dirty="0"/>
          </a:p>
        </p:txBody>
      </p:sp>
      <p:sp>
        <p:nvSpPr>
          <p:cNvPr id="4" name="TextBox 3">
            <a:extLst>
              <a:ext uri="{FF2B5EF4-FFF2-40B4-BE49-F238E27FC236}">
                <a16:creationId xmlns:a16="http://schemas.microsoft.com/office/drawing/2014/main" id="{88574EC7-D956-08F0-1541-BB1BF403257B}"/>
              </a:ext>
            </a:extLst>
          </p:cNvPr>
          <p:cNvSpPr txBox="1"/>
          <p:nvPr/>
        </p:nvSpPr>
        <p:spPr>
          <a:xfrm>
            <a:off x="707136" y="2039465"/>
            <a:ext cx="10460736" cy="3970318"/>
          </a:xfrm>
          <a:prstGeom prst="rect">
            <a:avLst/>
          </a:prstGeom>
          <a:noFill/>
        </p:spPr>
        <p:txBody>
          <a:bodyPr wrap="square" rtlCol="0">
            <a:spAutoFit/>
          </a:bodyPr>
          <a:lstStyle/>
          <a:p>
            <a:r>
              <a:rPr lang="en-US" sz="2800" b="1" dirty="0" err="1"/>
              <a:t>Mrs</a:t>
            </a:r>
            <a:r>
              <a:rPr lang="en-US" sz="2800" b="1" dirty="0"/>
              <a:t> C Clarke </a:t>
            </a:r>
            <a:r>
              <a:rPr lang="en-US" sz="2800" dirty="0"/>
              <a:t>– Yellowhammers Class Teacher</a:t>
            </a:r>
          </a:p>
          <a:p>
            <a:endParaRPr lang="en-US" sz="2800" dirty="0"/>
          </a:p>
          <a:p>
            <a:r>
              <a:rPr lang="en-US" sz="2800" b="1" dirty="0"/>
              <a:t>Miss A Bean </a:t>
            </a:r>
            <a:r>
              <a:rPr lang="en-US" sz="2800" dirty="0"/>
              <a:t>- Canaries Class Teacher</a:t>
            </a:r>
          </a:p>
          <a:p>
            <a:endParaRPr lang="en-US" sz="2800" dirty="0"/>
          </a:p>
          <a:p>
            <a:r>
              <a:rPr lang="en-US" sz="2800" b="1" dirty="0" err="1"/>
              <a:t>Mrs</a:t>
            </a:r>
            <a:r>
              <a:rPr lang="en-US" sz="2800" b="1" dirty="0"/>
              <a:t> B </a:t>
            </a:r>
            <a:r>
              <a:rPr lang="en-US" sz="2800" b="1" dirty="0" err="1"/>
              <a:t>McAlees</a:t>
            </a:r>
            <a:r>
              <a:rPr lang="en-US" sz="2800" b="1" dirty="0"/>
              <a:t> </a:t>
            </a:r>
            <a:r>
              <a:rPr lang="en-US" sz="2800" dirty="0"/>
              <a:t>– HLTA</a:t>
            </a:r>
          </a:p>
          <a:p>
            <a:endParaRPr lang="en-US" sz="2800" dirty="0"/>
          </a:p>
          <a:p>
            <a:r>
              <a:rPr lang="en-US" sz="2800" b="1" dirty="0"/>
              <a:t>Miss J Croft</a:t>
            </a:r>
            <a:r>
              <a:rPr lang="en-US" sz="2800" dirty="0"/>
              <a:t>– Trainee Teacher</a:t>
            </a:r>
          </a:p>
          <a:p>
            <a:endParaRPr lang="en-US" sz="2800" dirty="0"/>
          </a:p>
          <a:p>
            <a:r>
              <a:rPr lang="en-US" sz="2800" b="1" dirty="0"/>
              <a:t>Miss A </a:t>
            </a:r>
            <a:r>
              <a:rPr lang="en-US" sz="2800" b="1" dirty="0" err="1"/>
              <a:t>Seera</a:t>
            </a:r>
            <a:r>
              <a:rPr lang="en-US" sz="2800" b="1" dirty="0"/>
              <a:t> – </a:t>
            </a:r>
            <a:r>
              <a:rPr lang="en-US" sz="2800" dirty="0"/>
              <a:t>Trainee Teacher</a:t>
            </a:r>
          </a:p>
        </p:txBody>
      </p:sp>
    </p:spTree>
    <p:extLst>
      <p:ext uri="{BB962C8B-B14F-4D97-AF65-F5344CB8AC3E}">
        <p14:creationId xmlns:p14="http://schemas.microsoft.com/office/powerpoint/2010/main" val="2250674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E7B8F-B77A-4508-B0E4-72C3B10CF175}"/>
              </a:ext>
            </a:extLst>
          </p:cNvPr>
          <p:cNvSpPr>
            <a:spLocks noGrp="1"/>
          </p:cNvSpPr>
          <p:nvPr>
            <p:ph type="title" idx="4294967295"/>
          </p:nvPr>
        </p:nvSpPr>
        <p:spPr>
          <a:xfrm>
            <a:off x="694944" y="497015"/>
            <a:ext cx="8610600" cy="1293812"/>
          </a:xfrm>
        </p:spPr>
        <p:txBody>
          <a:bodyPr/>
          <a:lstStyle/>
          <a:p>
            <a:r>
              <a:rPr lang="en-GB" b="1" u="sng" dirty="0"/>
              <a:t>Our Weekly Timetable</a:t>
            </a:r>
          </a:p>
        </p:txBody>
      </p:sp>
      <p:pic>
        <p:nvPicPr>
          <p:cNvPr id="5" name="Picture 4">
            <a:extLst>
              <a:ext uri="{FF2B5EF4-FFF2-40B4-BE49-F238E27FC236}">
                <a16:creationId xmlns:a16="http://schemas.microsoft.com/office/drawing/2014/main" id="{A1A86E53-C214-99A3-B974-4E90F89D52CF}"/>
              </a:ext>
            </a:extLst>
          </p:cNvPr>
          <p:cNvPicPr>
            <a:picLocks noChangeAspect="1"/>
          </p:cNvPicPr>
          <p:nvPr/>
        </p:nvPicPr>
        <p:blipFill>
          <a:blip r:embed="rId2"/>
          <a:stretch>
            <a:fillRect/>
          </a:stretch>
        </p:blipFill>
        <p:spPr>
          <a:xfrm>
            <a:off x="1403647" y="1726003"/>
            <a:ext cx="9111953" cy="4206613"/>
          </a:xfrm>
          <a:prstGeom prst="rect">
            <a:avLst/>
          </a:prstGeom>
        </p:spPr>
      </p:pic>
    </p:spTree>
    <p:extLst>
      <p:ext uri="{BB962C8B-B14F-4D97-AF65-F5344CB8AC3E}">
        <p14:creationId xmlns:p14="http://schemas.microsoft.com/office/powerpoint/2010/main" val="2986697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FD6E-BCEF-1974-0B36-2A6AC9F13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87550-53CD-0E30-DE32-E8B103538936}"/>
              </a:ext>
            </a:extLst>
          </p:cNvPr>
          <p:cNvSpPr>
            <a:spLocks noGrp="1"/>
          </p:cNvSpPr>
          <p:nvPr>
            <p:ph type="title" idx="4294967295"/>
          </p:nvPr>
        </p:nvSpPr>
        <p:spPr>
          <a:xfrm>
            <a:off x="682752" y="436563"/>
            <a:ext cx="8610600" cy="1293812"/>
          </a:xfrm>
        </p:spPr>
        <p:txBody>
          <a:bodyPr/>
          <a:lstStyle/>
          <a:p>
            <a:r>
              <a:rPr lang="en-GB" b="1" u="sng" dirty="0"/>
              <a:t>Days to remember in Year 2</a:t>
            </a:r>
          </a:p>
        </p:txBody>
      </p:sp>
      <p:sp>
        <p:nvSpPr>
          <p:cNvPr id="4" name="TextBox 3">
            <a:extLst>
              <a:ext uri="{FF2B5EF4-FFF2-40B4-BE49-F238E27FC236}">
                <a16:creationId xmlns:a16="http://schemas.microsoft.com/office/drawing/2014/main" id="{D2EFBEB3-9B23-8AAC-41D5-EFF97156B735}"/>
              </a:ext>
            </a:extLst>
          </p:cNvPr>
          <p:cNvSpPr txBox="1"/>
          <p:nvPr/>
        </p:nvSpPr>
        <p:spPr>
          <a:xfrm>
            <a:off x="1639824" y="1644655"/>
            <a:ext cx="9979152" cy="4893647"/>
          </a:xfrm>
          <a:prstGeom prst="rect">
            <a:avLst/>
          </a:prstGeom>
          <a:noFill/>
        </p:spPr>
        <p:txBody>
          <a:bodyPr wrap="square">
            <a:spAutoFit/>
          </a:bodyPr>
          <a:lstStyle/>
          <a:p>
            <a:pPr marL="285750" indent="-285750">
              <a:buFont typeface="Arial" panose="020B0604020202020204" pitchFamily="34" charset="0"/>
              <a:buChar char="•"/>
            </a:pPr>
            <a:r>
              <a:rPr lang="en-GB" sz="2400" dirty="0">
                <a:effectLst/>
              </a:rPr>
              <a:t>P.E days – Tuesday and Thursday</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effectLst/>
              </a:rPr>
              <a:t>Book Change Day – Monday</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effectLst/>
              </a:rPr>
              <a:t>Library Day – Monday</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effectLst/>
              </a:rPr>
              <a:t>Homework - Friday</a:t>
            </a:r>
          </a:p>
          <a:p>
            <a:pPr lvl="8"/>
            <a:r>
              <a:rPr lang="en-GB" sz="2400" b="1" dirty="0">
                <a:effectLst/>
              </a:rPr>
              <a:t>Don’t forget…</a:t>
            </a:r>
            <a:endParaRPr lang="en-GB" sz="2400" dirty="0">
              <a:effectLst/>
            </a:endParaRPr>
          </a:p>
          <a:p>
            <a:pPr lvl="8"/>
            <a:r>
              <a:rPr lang="en-GB" sz="2400" dirty="0">
                <a:effectLst/>
              </a:rPr>
              <a:t>• A named water bottle in school every day</a:t>
            </a:r>
          </a:p>
          <a:p>
            <a:pPr lvl="8"/>
            <a:r>
              <a:rPr lang="en-GB" sz="2400" dirty="0">
                <a:effectLst/>
              </a:rPr>
              <a:t>• Reading books and reading records every day</a:t>
            </a:r>
          </a:p>
          <a:p>
            <a:pPr lvl="8"/>
            <a:r>
              <a:rPr lang="en-GB" sz="2400" dirty="0">
                <a:effectLst/>
              </a:rPr>
              <a:t>• School uniform clearly </a:t>
            </a:r>
            <a:r>
              <a:rPr lang="en-GB" sz="2400" dirty="0"/>
              <a:t>named</a:t>
            </a:r>
            <a:endParaRPr lang="en-GB" sz="2400" dirty="0">
              <a:effectLst/>
            </a:endParaRPr>
          </a:p>
        </p:txBody>
      </p:sp>
    </p:spTree>
    <p:extLst>
      <p:ext uri="{BB962C8B-B14F-4D97-AF65-F5344CB8AC3E}">
        <p14:creationId xmlns:p14="http://schemas.microsoft.com/office/powerpoint/2010/main" val="922445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C6AD0-DB83-5AEE-3F16-952288F618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A8C689-D3C9-E86D-C5D4-81D2B71979B9}"/>
              </a:ext>
            </a:extLst>
          </p:cNvPr>
          <p:cNvSpPr>
            <a:spLocks noGrp="1"/>
          </p:cNvSpPr>
          <p:nvPr>
            <p:ph type="title" idx="4294967295"/>
          </p:nvPr>
        </p:nvSpPr>
        <p:spPr>
          <a:xfrm>
            <a:off x="3410712" y="302832"/>
            <a:ext cx="8610600" cy="1293812"/>
          </a:xfrm>
        </p:spPr>
        <p:txBody>
          <a:bodyPr/>
          <a:lstStyle/>
          <a:p>
            <a:r>
              <a:rPr lang="en-GB" b="1" u="sng" dirty="0"/>
              <a:t>Reading in Year 2</a:t>
            </a:r>
          </a:p>
        </p:txBody>
      </p:sp>
      <p:sp>
        <p:nvSpPr>
          <p:cNvPr id="4" name="TextBox 3">
            <a:extLst>
              <a:ext uri="{FF2B5EF4-FFF2-40B4-BE49-F238E27FC236}">
                <a16:creationId xmlns:a16="http://schemas.microsoft.com/office/drawing/2014/main" id="{70B59FD1-2C0E-363C-0CD5-4F8C9C38DA6E}"/>
              </a:ext>
            </a:extLst>
          </p:cNvPr>
          <p:cNvSpPr txBox="1"/>
          <p:nvPr/>
        </p:nvSpPr>
        <p:spPr>
          <a:xfrm>
            <a:off x="859917" y="1327866"/>
            <a:ext cx="10472166" cy="4832092"/>
          </a:xfrm>
          <a:prstGeom prst="rect">
            <a:avLst/>
          </a:prstGeom>
          <a:noFill/>
        </p:spPr>
        <p:txBody>
          <a:bodyPr wrap="square">
            <a:spAutoFit/>
          </a:bodyPr>
          <a:lstStyle/>
          <a:p>
            <a:pPr marL="457200" indent="-457200">
              <a:buFont typeface="Arial" panose="020B0604020202020204" pitchFamily="34" charset="0"/>
              <a:buChar char="•"/>
            </a:pPr>
            <a:r>
              <a:rPr lang="en-GB" sz="2800" dirty="0"/>
              <a:t>Reading books and reading records should</a:t>
            </a:r>
            <a:r>
              <a:rPr lang="en-GB" sz="2800" b="1" dirty="0"/>
              <a:t> </a:t>
            </a:r>
            <a:r>
              <a:rPr lang="en-GB" sz="2800" dirty="0"/>
              <a:t>be in school every day.</a:t>
            </a:r>
          </a:p>
          <a:p>
            <a:pPr marL="457200" indent="-457200">
              <a:buFont typeface="Arial" panose="020B0604020202020204" pitchFamily="34" charset="0"/>
              <a:buChar char="•"/>
            </a:pPr>
            <a:r>
              <a:rPr lang="en-GB" sz="2800" dirty="0"/>
              <a:t>Children take home 2 books each week. Please re-read these books with your children as this will help develop their comprehension and fluency.</a:t>
            </a:r>
          </a:p>
          <a:p>
            <a:pPr marL="457200" indent="-457200">
              <a:buFont typeface="Arial" panose="020B0604020202020204" pitchFamily="34" charset="0"/>
              <a:buChar char="•"/>
            </a:pPr>
            <a:r>
              <a:rPr lang="en-GB" sz="2800" dirty="0"/>
              <a:t>Reading books will be changed on a </a:t>
            </a:r>
            <a:r>
              <a:rPr lang="en-GB" sz="2800" b="1" dirty="0"/>
              <a:t>Monday</a:t>
            </a:r>
            <a:r>
              <a:rPr lang="en-GB" sz="2800" dirty="0"/>
              <a:t>.</a:t>
            </a:r>
          </a:p>
          <a:p>
            <a:pPr marL="457200" indent="-457200">
              <a:buFont typeface="Arial" panose="020B0604020202020204" pitchFamily="34" charset="0"/>
              <a:buChar char="•"/>
            </a:pPr>
            <a:r>
              <a:rPr lang="en-GB" sz="2800" dirty="0"/>
              <a:t>Whilst reading try to ask simple questions such as ‘What do you think might happen next?’ or ‘How do you think the character is feeling?</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Please record when you have read with your child.</a:t>
            </a:r>
          </a:p>
        </p:txBody>
      </p:sp>
    </p:spTree>
    <p:extLst>
      <p:ext uri="{BB962C8B-B14F-4D97-AF65-F5344CB8AC3E}">
        <p14:creationId xmlns:p14="http://schemas.microsoft.com/office/powerpoint/2010/main" val="3287642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B901A-9EBB-C78E-C368-9FF8D946F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2DE6A-9633-90C5-E390-07A498619561}"/>
              </a:ext>
            </a:extLst>
          </p:cNvPr>
          <p:cNvSpPr>
            <a:spLocks noGrp="1"/>
          </p:cNvSpPr>
          <p:nvPr>
            <p:ph type="title" idx="4294967295"/>
          </p:nvPr>
        </p:nvSpPr>
        <p:spPr>
          <a:xfrm>
            <a:off x="1138087" y="372555"/>
            <a:ext cx="9601200" cy="1303337"/>
          </a:xfrm>
        </p:spPr>
        <p:txBody>
          <a:bodyPr/>
          <a:lstStyle/>
          <a:p>
            <a:pPr algn="ctr"/>
            <a:r>
              <a:rPr lang="en-GB" b="1" u="sng" dirty="0"/>
              <a:t>Topics in Year 2</a:t>
            </a:r>
          </a:p>
        </p:txBody>
      </p:sp>
      <p:pic>
        <p:nvPicPr>
          <p:cNvPr id="1026" name="Picture 2" descr="Great Fire of London ...">
            <a:extLst>
              <a:ext uri="{FF2B5EF4-FFF2-40B4-BE49-F238E27FC236}">
                <a16:creationId xmlns:a16="http://schemas.microsoft.com/office/drawing/2014/main" id="{D0CED8EF-D808-0062-46B3-3FDDD9531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792" y="1489208"/>
            <a:ext cx="3032760" cy="23338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pic Medieval Castles to Visit in ...">
            <a:extLst>
              <a:ext uri="{FF2B5EF4-FFF2-40B4-BE49-F238E27FC236}">
                <a16:creationId xmlns:a16="http://schemas.microsoft.com/office/drawing/2014/main" id="{8316A4C0-7B12-3549-961C-2959A22D6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6429" y="3648456"/>
            <a:ext cx="3584516" cy="23338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a—and found another Earth ...">
            <a:extLst>
              <a:ext uri="{FF2B5EF4-FFF2-40B4-BE49-F238E27FC236}">
                <a16:creationId xmlns:a16="http://schemas.microsoft.com/office/drawing/2014/main" id="{F9AB003E-EF0E-4137-0056-38494320AF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1822" y="1473968"/>
            <a:ext cx="3507084" cy="2333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48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58A5D-C95E-698D-4143-EA85DF4BA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6B071-8B05-ACE2-F2A7-41C364C09AA0}"/>
              </a:ext>
            </a:extLst>
          </p:cNvPr>
          <p:cNvSpPr>
            <a:spLocks noGrp="1"/>
          </p:cNvSpPr>
          <p:nvPr>
            <p:ph type="title" idx="4294967295"/>
          </p:nvPr>
        </p:nvSpPr>
        <p:spPr>
          <a:xfrm>
            <a:off x="1247013" y="378271"/>
            <a:ext cx="9601200" cy="1303337"/>
          </a:xfrm>
        </p:spPr>
        <p:txBody>
          <a:bodyPr/>
          <a:lstStyle/>
          <a:p>
            <a:pPr algn="ctr"/>
            <a:r>
              <a:rPr lang="en-GB" b="1" u="sng" dirty="0"/>
              <a:t>Trips and Experiences</a:t>
            </a:r>
          </a:p>
        </p:txBody>
      </p:sp>
      <p:sp>
        <p:nvSpPr>
          <p:cNvPr id="3" name="TextBox 2">
            <a:extLst>
              <a:ext uri="{FF2B5EF4-FFF2-40B4-BE49-F238E27FC236}">
                <a16:creationId xmlns:a16="http://schemas.microsoft.com/office/drawing/2014/main" id="{5125E40E-E718-DF1D-F0F7-9696F6D4AB73}"/>
              </a:ext>
            </a:extLst>
          </p:cNvPr>
          <p:cNvSpPr txBox="1"/>
          <p:nvPr/>
        </p:nvSpPr>
        <p:spPr>
          <a:xfrm>
            <a:off x="805434" y="1663764"/>
            <a:ext cx="10484358" cy="4124912"/>
          </a:xfrm>
          <a:prstGeom prst="rect">
            <a:avLst/>
          </a:prstGeom>
          <a:noFill/>
        </p:spPr>
        <p:txBody>
          <a:bodyPr wrap="square">
            <a:spAutoFit/>
          </a:bodyPr>
          <a:lstStyle/>
          <a:p>
            <a:r>
              <a:rPr lang="en-GB" sz="2800" dirty="0"/>
              <a:t>There are lots of exciting trips and experiences planned to make our topics fun and engaging including…</a:t>
            </a:r>
          </a:p>
          <a:p>
            <a:pPr marL="457200" indent="-457200">
              <a:lnSpc>
                <a:spcPct val="150000"/>
              </a:lnSpc>
              <a:buFont typeface="Arial" panose="020B0604020202020204" pitchFamily="34" charset="0"/>
              <a:buChar char="•"/>
            </a:pPr>
            <a:r>
              <a:rPr lang="en-GB" sz="2800" dirty="0"/>
              <a:t>Building our own Tudor houses</a:t>
            </a:r>
          </a:p>
          <a:p>
            <a:pPr marL="457200" indent="-457200">
              <a:lnSpc>
                <a:spcPct val="150000"/>
              </a:lnSpc>
              <a:buFont typeface="Arial" panose="020B0604020202020204" pitchFamily="34" charset="0"/>
              <a:buChar char="•"/>
            </a:pPr>
            <a:r>
              <a:rPr lang="en-GB" sz="2800" dirty="0"/>
              <a:t>Making Tudor bread</a:t>
            </a:r>
          </a:p>
          <a:p>
            <a:pPr marL="457200" indent="-457200">
              <a:lnSpc>
                <a:spcPct val="150000"/>
              </a:lnSpc>
              <a:buFont typeface="Arial" panose="020B0604020202020204" pitchFamily="34" charset="0"/>
              <a:buChar char="•"/>
            </a:pPr>
            <a:r>
              <a:rPr lang="en-GB" sz="2800" dirty="0"/>
              <a:t>Trunk Theatre visit</a:t>
            </a:r>
          </a:p>
          <a:p>
            <a:pPr marL="457200" indent="-457200">
              <a:lnSpc>
                <a:spcPct val="150000"/>
              </a:lnSpc>
              <a:buFont typeface="Arial" panose="020B0604020202020204" pitchFamily="34" charset="0"/>
              <a:buChar char="•"/>
            </a:pPr>
            <a:r>
              <a:rPr lang="en-GB" sz="2800" dirty="0"/>
              <a:t>Trip to Windsor Castle – Spring Term</a:t>
            </a:r>
          </a:p>
          <a:p>
            <a:pPr marL="457200" indent="-457200">
              <a:lnSpc>
                <a:spcPct val="150000"/>
              </a:lnSpc>
              <a:buFont typeface="Arial" panose="020B0604020202020204" pitchFamily="34" charset="0"/>
              <a:buChar char="•"/>
            </a:pPr>
            <a:r>
              <a:rPr lang="en-GB" sz="2800" dirty="0"/>
              <a:t>Sir </a:t>
            </a:r>
            <a:r>
              <a:rPr lang="en-GB" sz="2800" dirty="0" err="1"/>
              <a:t>Teachalot</a:t>
            </a:r>
            <a:r>
              <a:rPr lang="en-GB" sz="2800" dirty="0"/>
              <a:t> workshop</a:t>
            </a:r>
          </a:p>
        </p:txBody>
      </p:sp>
    </p:spTree>
    <p:extLst>
      <p:ext uri="{BB962C8B-B14F-4D97-AF65-F5344CB8AC3E}">
        <p14:creationId xmlns:p14="http://schemas.microsoft.com/office/powerpoint/2010/main" val="2595262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2A4A6-5CDE-E958-1ED5-D52458C34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6E31F-8CA7-A3A8-464A-E33A621836E8}"/>
              </a:ext>
            </a:extLst>
          </p:cNvPr>
          <p:cNvSpPr>
            <a:spLocks noGrp="1"/>
          </p:cNvSpPr>
          <p:nvPr>
            <p:ph type="title" idx="4294967295"/>
          </p:nvPr>
        </p:nvSpPr>
        <p:spPr>
          <a:xfrm>
            <a:off x="1295398" y="787406"/>
            <a:ext cx="9601200" cy="1303338"/>
          </a:xfrm>
        </p:spPr>
        <p:txBody>
          <a:bodyPr/>
          <a:lstStyle/>
          <a:p>
            <a:pPr algn="ctr"/>
            <a:r>
              <a:rPr lang="en-GB" b="1" u="sng" dirty="0"/>
              <a:t>Seesaw</a:t>
            </a:r>
          </a:p>
        </p:txBody>
      </p:sp>
      <p:pic>
        <p:nvPicPr>
          <p:cNvPr id="3" name="Picture 2">
            <a:extLst>
              <a:ext uri="{FF2B5EF4-FFF2-40B4-BE49-F238E27FC236}">
                <a16:creationId xmlns:a16="http://schemas.microsoft.com/office/drawing/2014/main" id="{EA557F71-B8AE-C83E-19CB-321A27854AA1}"/>
              </a:ext>
            </a:extLst>
          </p:cNvPr>
          <p:cNvPicPr>
            <a:picLocks noChangeAspect="1"/>
          </p:cNvPicPr>
          <p:nvPr/>
        </p:nvPicPr>
        <p:blipFill>
          <a:blip r:embed="rId2"/>
          <a:stretch>
            <a:fillRect/>
          </a:stretch>
        </p:blipFill>
        <p:spPr>
          <a:xfrm>
            <a:off x="812502" y="557338"/>
            <a:ext cx="2239378" cy="1259808"/>
          </a:xfrm>
          <a:prstGeom prst="rect">
            <a:avLst/>
          </a:prstGeom>
        </p:spPr>
      </p:pic>
      <p:sp>
        <p:nvSpPr>
          <p:cNvPr id="4" name="Content Placeholder 2">
            <a:extLst>
              <a:ext uri="{FF2B5EF4-FFF2-40B4-BE49-F238E27FC236}">
                <a16:creationId xmlns:a16="http://schemas.microsoft.com/office/drawing/2014/main" id="{5D537058-C0FE-FDA9-4A3C-1FADC441E19E}"/>
              </a:ext>
            </a:extLst>
          </p:cNvPr>
          <p:cNvSpPr txBox="1">
            <a:spLocks/>
          </p:cNvSpPr>
          <p:nvPr/>
        </p:nvSpPr>
        <p:spPr>
          <a:xfrm>
            <a:off x="1295398" y="1996100"/>
            <a:ext cx="9601196" cy="3318936"/>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GB" sz="2000" dirty="0"/>
              <a:t>Used to share pictures of children learning and work that they have completed.</a:t>
            </a:r>
          </a:p>
          <a:p>
            <a:r>
              <a:rPr lang="en-GB" sz="2000" dirty="0"/>
              <a:t>Home learning is added to Seesaw each week for children to complete if they would like to.</a:t>
            </a:r>
          </a:p>
          <a:p>
            <a:r>
              <a:rPr lang="en-GB" sz="2000" dirty="0"/>
              <a:t>Reminders will be sent out for key events or if children need to bring any resources to school as part of our learning.</a:t>
            </a:r>
          </a:p>
          <a:p>
            <a:r>
              <a:rPr lang="en-GB" sz="2000" dirty="0"/>
              <a:t>You can post any learning or experience that your child may like to share for example an experience they might have had over the weekend or holidays.</a:t>
            </a:r>
          </a:p>
          <a:p>
            <a:r>
              <a:rPr lang="en-GB" sz="2000" dirty="0"/>
              <a:t>If you have any questions or anything you need to share with the Year 2 team, please email the office or mention to a member of staff at the start or end of the day rather than posting it on Seesaw.</a:t>
            </a:r>
          </a:p>
        </p:txBody>
      </p:sp>
    </p:spTree>
    <p:extLst>
      <p:ext uri="{BB962C8B-B14F-4D97-AF65-F5344CB8AC3E}">
        <p14:creationId xmlns:p14="http://schemas.microsoft.com/office/powerpoint/2010/main" val="362193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9838-690D-1E69-0A9C-DEBE81128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ECA80-1526-1E71-1D0C-A62210388FCC}"/>
              </a:ext>
            </a:extLst>
          </p:cNvPr>
          <p:cNvSpPr>
            <a:spLocks noGrp="1"/>
          </p:cNvSpPr>
          <p:nvPr>
            <p:ph type="title" idx="4294967295"/>
          </p:nvPr>
        </p:nvSpPr>
        <p:spPr>
          <a:xfrm>
            <a:off x="719187" y="611817"/>
            <a:ext cx="10542588" cy="1303337"/>
          </a:xfrm>
        </p:spPr>
        <p:txBody>
          <a:bodyPr>
            <a:normAutofit fontScale="90000"/>
          </a:bodyPr>
          <a:lstStyle/>
          <a:p>
            <a:pPr algn="ctr"/>
            <a:r>
              <a:rPr lang="en-GB" b="1" u="sng" dirty="0"/>
              <a:t>What can you do to support your child at home?</a:t>
            </a:r>
          </a:p>
        </p:txBody>
      </p:sp>
      <p:sp>
        <p:nvSpPr>
          <p:cNvPr id="3" name="TextBox 2">
            <a:extLst>
              <a:ext uri="{FF2B5EF4-FFF2-40B4-BE49-F238E27FC236}">
                <a16:creationId xmlns:a16="http://schemas.microsoft.com/office/drawing/2014/main" id="{E2F1B212-8F4C-7D85-E3D9-B9123A9933DB}"/>
              </a:ext>
            </a:extLst>
          </p:cNvPr>
          <p:cNvSpPr txBox="1"/>
          <p:nvPr/>
        </p:nvSpPr>
        <p:spPr>
          <a:xfrm>
            <a:off x="722489" y="1861903"/>
            <a:ext cx="10750324" cy="3416320"/>
          </a:xfrm>
          <a:prstGeom prst="rect">
            <a:avLst/>
          </a:prstGeom>
          <a:noFill/>
        </p:spPr>
        <p:txBody>
          <a:bodyPr wrap="square">
            <a:spAutoFit/>
          </a:bodyPr>
          <a:lstStyle/>
          <a:p>
            <a:r>
              <a:rPr lang="en-GB" sz="2400" dirty="0"/>
              <a:t>We know lots of parents are always keen to find out how they can support their child with their learning at home. Some ideas of activities that you could do if you would like to include..</a:t>
            </a:r>
          </a:p>
          <a:p>
            <a:endParaRPr lang="en-GB" sz="2400" dirty="0"/>
          </a:p>
          <a:p>
            <a:pPr marL="457200" indent="-457200">
              <a:buFont typeface="Arial" panose="020B0604020202020204" pitchFamily="34" charset="0"/>
              <a:buChar char="•"/>
            </a:pPr>
            <a:r>
              <a:rPr lang="en-GB" sz="2400" dirty="0"/>
              <a:t>Regularly reading with your child</a:t>
            </a:r>
          </a:p>
          <a:p>
            <a:pPr marL="457200" indent="-457200">
              <a:buFont typeface="Arial" panose="020B0604020202020204" pitchFamily="34" charset="0"/>
              <a:buChar char="•"/>
            </a:pPr>
            <a:r>
              <a:rPr lang="en-GB" sz="2400" dirty="0"/>
              <a:t>Asking guiding questions to support their comprehension and understanding – What do you think will happen next? How do you think the character might be feeling? </a:t>
            </a:r>
          </a:p>
          <a:p>
            <a:pPr marL="457200" indent="-457200">
              <a:buFont typeface="Arial" panose="020B0604020202020204" pitchFamily="34" charset="0"/>
              <a:buChar char="•"/>
            </a:pPr>
            <a:r>
              <a:rPr lang="en-GB" sz="2400" dirty="0"/>
              <a:t>Practising spellings of the Year 1 and 2 common exception words.</a:t>
            </a:r>
          </a:p>
        </p:txBody>
      </p:sp>
      <p:pic>
        <p:nvPicPr>
          <p:cNvPr id="3074" name="Picture 2" descr="Sand Letter Tracing - Writing Activity">
            <a:extLst>
              <a:ext uri="{FF2B5EF4-FFF2-40B4-BE49-F238E27FC236}">
                <a16:creationId xmlns:a16="http://schemas.microsoft.com/office/drawing/2014/main" id="{F759012F-706E-9A4B-7E18-96BCAC6FA9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7753" y="5204888"/>
            <a:ext cx="1555519" cy="120781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laydough Sight Words">
            <a:extLst>
              <a:ext uri="{FF2B5EF4-FFF2-40B4-BE49-F238E27FC236}">
                <a16:creationId xmlns:a16="http://schemas.microsoft.com/office/drawing/2014/main" id="{B7074684-89BD-AE4F-1A07-B77D82F79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7409" y="5266244"/>
            <a:ext cx="1838706" cy="1132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1201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FA1A45DE048D478D29AEAF1E29DFE6" ma:contentTypeVersion="14" ma:contentTypeDescription="Create a new document." ma:contentTypeScope="" ma:versionID="f62e449f56e938e98565fb25963ad9fb">
  <xsd:schema xmlns:xsd="http://www.w3.org/2001/XMLSchema" xmlns:xs="http://www.w3.org/2001/XMLSchema" xmlns:p="http://schemas.microsoft.com/office/2006/metadata/properties" xmlns:ns3="f053a462-3214-4ca2-870d-64365c098f8d" xmlns:ns4="768ff48b-d049-488a-8001-9bc35e505b2c" targetNamespace="http://schemas.microsoft.com/office/2006/metadata/properties" ma:root="true" ma:fieldsID="c1379ebc1a9419578aa96ad424569c91" ns3:_="" ns4:_="">
    <xsd:import namespace="f053a462-3214-4ca2-870d-64365c098f8d"/>
    <xsd:import namespace="768ff48b-d049-488a-8001-9bc35e505b2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3a462-3214-4ca2-870d-64365c098f8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8ff48b-d049-488a-8001-9bc35e505b2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156D43-A610-400C-882E-27C3F8DE02F7}">
  <ds:schemaRefs>
    <ds:schemaRef ds:uri="http://schemas.microsoft.com/office/infopath/2007/PartnerControls"/>
    <ds:schemaRef ds:uri="768ff48b-d049-488a-8001-9bc35e505b2c"/>
    <ds:schemaRef ds:uri="http://schemas.openxmlformats.org/package/2006/metadata/core-properties"/>
    <ds:schemaRef ds:uri="http://purl.org/dc/terms/"/>
    <ds:schemaRef ds:uri="http://purl.org/dc/dcmitype/"/>
    <ds:schemaRef ds:uri="http://schemas.microsoft.com/office/2006/documentManagement/types"/>
    <ds:schemaRef ds:uri="http://www.w3.org/XML/1998/namespace"/>
    <ds:schemaRef ds:uri="http://purl.org/dc/elements/1.1/"/>
    <ds:schemaRef ds:uri="http://schemas.microsoft.com/office/2006/metadata/properties"/>
    <ds:schemaRef ds:uri="f053a462-3214-4ca2-870d-64365c098f8d"/>
  </ds:schemaRefs>
</ds:datastoreItem>
</file>

<file path=customXml/itemProps2.xml><?xml version="1.0" encoding="utf-8"?>
<ds:datastoreItem xmlns:ds="http://schemas.openxmlformats.org/officeDocument/2006/customXml" ds:itemID="{4AF72DB2-2772-4792-A172-C2B833B95715}">
  <ds:schemaRefs>
    <ds:schemaRef ds:uri="http://schemas.microsoft.com/sharepoint/v3/contenttype/forms"/>
  </ds:schemaRefs>
</ds:datastoreItem>
</file>

<file path=customXml/itemProps3.xml><?xml version="1.0" encoding="utf-8"?>
<ds:datastoreItem xmlns:ds="http://schemas.openxmlformats.org/officeDocument/2006/customXml" ds:itemID="{7526C778-EF43-4DFC-A4A5-EBA8616D4E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53a462-3214-4ca2-870d-64365c098f8d"/>
    <ds:schemaRef ds:uri="768ff48b-d049-488a-8001-9bc35e505b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Savon</Template>
  <TotalTime>246</TotalTime>
  <Words>549</Words>
  <Application>Microsoft Office PowerPoint</Application>
  <PresentationFormat>Widescreen</PresentationFormat>
  <Paragraphs>57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vt:lpstr>
      <vt:lpstr>Savon</vt:lpstr>
      <vt:lpstr>PowerPoint Presentation</vt:lpstr>
      <vt:lpstr>Year 2 Team</vt:lpstr>
      <vt:lpstr>Our Weekly Timetable</vt:lpstr>
      <vt:lpstr>Days to remember in Year 2</vt:lpstr>
      <vt:lpstr>Reading in Year 2</vt:lpstr>
      <vt:lpstr>Topics in Year 2</vt:lpstr>
      <vt:lpstr>Trips and Experiences</vt:lpstr>
      <vt:lpstr>Seesaw</vt:lpstr>
      <vt:lpstr>What can you do to support your child at home?</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Knowles</dc:creator>
  <cp:lastModifiedBy>Amy Bean</cp:lastModifiedBy>
  <cp:revision>115</cp:revision>
  <dcterms:created xsi:type="dcterms:W3CDTF">2022-09-01T17:35:21Z</dcterms:created>
  <dcterms:modified xsi:type="dcterms:W3CDTF">2026-09-07T14:37:23Z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0x01010018FA1A45DE048D478D29AEAF1E29DFE6</vt:lpwstr>
  </property>
</Properties>
</file>