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59" r:id="rId5"/>
    <p:sldId id="258" r:id="rId6"/>
    <p:sldId id="260" r:id="rId7"/>
    <p:sldId id="262" r:id="rId8"/>
    <p:sldId id="265" r:id="rId9"/>
    <p:sldId id="266"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71" d="100"/>
          <a:sy n="71" d="100"/>
        </p:scale>
        <p:origin x="7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0E4456E8-FC7C-4117-B8C8-563D50C20818}"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745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04674-A88C-4CF0-81A1-15B53B4333CC}"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396172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93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1221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1779063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192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679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99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891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58093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04674-A88C-4CF0-81A1-15B53B4333CC}"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4456E8-FC7C-4117-B8C8-563D50C20818}"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21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804674-A88C-4CF0-81A1-15B53B4333CC}"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306789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804674-A88C-4CF0-81A1-15B53B4333CC}" type="datetimeFigureOut">
              <a:rPr lang="en-GB" smtClean="0"/>
              <a:t>11/09/2025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4456E8-FC7C-4117-B8C8-563D50C20818}"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288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804674-A88C-4CF0-81A1-15B53B4333CC}" type="datetimeFigureOut">
              <a:rPr lang="en-GB" smtClean="0"/>
              <a:t>11/09/2025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4456E8-FC7C-4117-B8C8-563D50C20818}"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447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04674-A88C-4CF0-81A1-15B53B4333CC}" type="datetimeFigureOut">
              <a:rPr lang="en-GB" smtClean="0"/>
              <a:t>11/09/2025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370265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04674-A88C-4CF0-81A1-15B53B4333CC}"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4456E8-FC7C-4117-B8C8-563D50C20818}"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20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04674-A88C-4CF0-81A1-15B53B4333CC}"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4456E8-FC7C-4117-B8C8-563D50C20818}" type="slidenum">
              <a:rPr lang="en-GB" smtClean="0"/>
              <a:t>‹#›</a:t>
            </a:fld>
            <a:endParaRPr lang="en-GB"/>
          </a:p>
        </p:txBody>
      </p:sp>
    </p:spTree>
    <p:extLst>
      <p:ext uri="{BB962C8B-B14F-4D97-AF65-F5344CB8AC3E}">
        <p14:creationId xmlns:p14="http://schemas.microsoft.com/office/powerpoint/2010/main" val="248201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804674-A88C-4CF0-81A1-15B53B4333CC}" type="datetimeFigureOut">
              <a:rPr lang="en-GB" smtClean="0"/>
              <a:t>11/09/2025</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E4456E8-FC7C-4117-B8C8-563D50C20818}" type="slidenum">
              <a:rPr lang="en-GB" smtClean="0"/>
              <a:t>‹#›</a:t>
            </a:fld>
            <a:endParaRPr lang="en-GB"/>
          </a:p>
        </p:txBody>
      </p:sp>
    </p:spTree>
    <p:extLst>
      <p:ext uri="{BB962C8B-B14F-4D97-AF65-F5344CB8AC3E}">
        <p14:creationId xmlns:p14="http://schemas.microsoft.com/office/powerpoint/2010/main" val="1706426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664C-10A4-4CBC-BFB9-77FBDFF750BB}"/>
              </a:ext>
            </a:extLst>
          </p:cNvPr>
          <p:cNvSpPr>
            <a:spLocks noGrp="1"/>
          </p:cNvSpPr>
          <p:nvPr>
            <p:ph type="ctrTitle"/>
          </p:nvPr>
        </p:nvSpPr>
        <p:spPr/>
        <p:txBody>
          <a:bodyPr/>
          <a:lstStyle/>
          <a:p>
            <a:r>
              <a:rPr lang="en-GB" b="1" dirty="0"/>
              <a:t>All about Year 1</a:t>
            </a:r>
          </a:p>
        </p:txBody>
      </p:sp>
      <p:pic>
        <p:nvPicPr>
          <p:cNvPr id="1026" name="Picture 2" descr="Jennett's Park">
            <a:extLst>
              <a:ext uri="{FF2B5EF4-FFF2-40B4-BE49-F238E27FC236}">
                <a16:creationId xmlns:a16="http://schemas.microsoft.com/office/drawing/2014/main" id="{FFED6556-C747-4203-A144-E1C7110D4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968" y="3471337"/>
            <a:ext cx="1772063" cy="177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569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C9925-D2C6-4B30-8C1F-870C4195F66D}"/>
              </a:ext>
            </a:extLst>
          </p:cNvPr>
          <p:cNvSpPr>
            <a:spLocks noGrp="1"/>
          </p:cNvSpPr>
          <p:nvPr>
            <p:ph type="title"/>
          </p:nvPr>
        </p:nvSpPr>
        <p:spPr/>
        <p:txBody>
          <a:bodyPr/>
          <a:lstStyle/>
          <a:p>
            <a:r>
              <a:rPr lang="en-GB" b="1" u="sng" dirty="0"/>
              <a:t>Any questions?</a:t>
            </a:r>
          </a:p>
        </p:txBody>
      </p:sp>
      <p:pic>
        <p:nvPicPr>
          <p:cNvPr id="6146" name="Picture 2" descr="Clipart Panda - Free Clipart Images">
            <a:extLst>
              <a:ext uri="{FF2B5EF4-FFF2-40B4-BE49-F238E27FC236}">
                <a16:creationId xmlns:a16="http://schemas.microsoft.com/office/drawing/2014/main" id="{DF42EBFC-959E-4F03-84FB-C353652076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44046" y="2138468"/>
            <a:ext cx="3327746" cy="385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91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33C6-3188-4AD9-95A9-7B44268E8CF6}"/>
              </a:ext>
            </a:extLst>
          </p:cNvPr>
          <p:cNvSpPr>
            <a:spLocks noGrp="1"/>
          </p:cNvSpPr>
          <p:nvPr>
            <p:ph type="title"/>
          </p:nvPr>
        </p:nvSpPr>
        <p:spPr>
          <a:xfrm>
            <a:off x="1671919" y="715642"/>
            <a:ext cx="9601196" cy="1303867"/>
          </a:xfrm>
        </p:spPr>
        <p:txBody>
          <a:bodyPr/>
          <a:lstStyle/>
          <a:p>
            <a:r>
              <a:rPr lang="en-GB" b="1" u="sng" dirty="0"/>
              <a:t>Year 1 Team</a:t>
            </a:r>
          </a:p>
        </p:txBody>
      </p:sp>
      <p:sp>
        <p:nvSpPr>
          <p:cNvPr id="3" name="Content Placeholder 2">
            <a:extLst>
              <a:ext uri="{FF2B5EF4-FFF2-40B4-BE49-F238E27FC236}">
                <a16:creationId xmlns:a16="http://schemas.microsoft.com/office/drawing/2014/main" id="{713C9D7C-33B1-41BB-A555-3ABD0C2F6A34}"/>
              </a:ext>
            </a:extLst>
          </p:cNvPr>
          <p:cNvSpPr>
            <a:spLocks noGrp="1"/>
          </p:cNvSpPr>
          <p:nvPr>
            <p:ph idx="1"/>
          </p:nvPr>
        </p:nvSpPr>
        <p:spPr>
          <a:xfrm>
            <a:off x="590768" y="1634065"/>
            <a:ext cx="10278032" cy="3589869"/>
          </a:xfrm>
        </p:spPr>
        <p:txBody>
          <a:bodyPr>
            <a:normAutofit/>
          </a:bodyPr>
          <a:lstStyle/>
          <a:p>
            <a:r>
              <a:rPr lang="en-GB" b="1" dirty="0"/>
              <a:t>Miss L Kaye</a:t>
            </a:r>
            <a:r>
              <a:rPr lang="en-GB" dirty="0"/>
              <a:t>– Whinchats teacher</a:t>
            </a:r>
          </a:p>
          <a:p>
            <a:r>
              <a:rPr lang="en-GB" b="1" dirty="0"/>
              <a:t>Miss Claridge </a:t>
            </a:r>
            <a:r>
              <a:rPr lang="en-GB" dirty="0"/>
              <a:t>(M/T/W)</a:t>
            </a:r>
            <a:r>
              <a:rPr lang="en-GB" b="1" dirty="0"/>
              <a:t> and Mrs Dhillon </a:t>
            </a:r>
            <a:r>
              <a:rPr lang="en-GB" dirty="0"/>
              <a:t>(W/T/F)– Stonechats teachers </a:t>
            </a:r>
          </a:p>
          <a:p>
            <a:r>
              <a:rPr lang="en-GB" b="1" dirty="0"/>
              <a:t>LSA - Mrs </a:t>
            </a:r>
            <a:r>
              <a:rPr lang="en-GB" b="1" dirty="0" err="1"/>
              <a:t>Olejko</a:t>
            </a:r>
            <a:r>
              <a:rPr lang="en-GB" b="1" dirty="0"/>
              <a:t> -</a:t>
            </a:r>
            <a:r>
              <a:rPr lang="en-GB" dirty="0"/>
              <a:t>Tuesday-Friday 9.00-2.45</a:t>
            </a:r>
            <a:endParaRPr lang="en-GB" b="1" dirty="0">
              <a:highlight>
                <a:srgbClr val="FFFF00"/>
              </a:highlight>
            </a:endParaRPr>
          </a:p>
          <a:p>
            <a:endParaRPr lang="en-GB" b="1" dirty="0">
              <a:highlight>
                <a:srgbClr val="FFFF00"/>
              </a:highlight>
            </a:endParaRPr>
          </a:p>
          <a:p>
            <a:endParaRPr lang="en-GB" b="1" dirty="0">
              <a:highlight>
                <a:srgbClr val="FFFF00"/>
              </a:highlight>
            </a:endParaRPr>
          </a:p>
        </p:txBody>
      </p:sp>
      <p:pic>
        <p:nvPicPr>
          <p:cNvPr id="4" name="Picture 3">
            <a:extLst>
              <a:ext uri="{FF2B5EF4-FFF2-40B4-BE49-F238E27FC236}">
                <a16:creationId xmlns:a16="http://schemas.microsoft.com/office/drawing/2014/main" id="{B140C31B-87EB-4BEE-8A2F-E4F4D38D7D08}"/>
              </a:ext>
            </a:extLst>
          </p:cNvPr>
          <p:cNvPicPr>
            <a:picLocks noChangeAspect="1"/>
          </p:cNvPicPr>
          <p:nvPr/>
        </p:nvPicPr>
        <p:blipFill>
          <a:blip r:embed="rId2"/>
          <a:stretch>
            <a:fillRect/>
          </a:stretch>
        </p:blipFill>
        <p:spPr>
          <a:xfrm>
            <a:off x="10060741" y="684723"/>
            <a:ext cx="1616118" cy="1621691"/>
          </a:xfrm>
          <a:prstGeom prst="rect">
            <a:avLst/>
          </a:prstGeom>
        </p:spPr>
      </p:pic>
      <p:pic>
        <p:nvPicPr>
          <p:cNvPr id="5" name="Picture 4">
            <a:extLst>
              <a:ext uri="{FF2B5EF4-FFF2-40B4-BE49-F238E27FC236}">
                <a16:creationId xmlns:a16="http://schemas.microsoft.com/office/drawing/2014/main" id="{2A6B8509-A610-4E39-8618-32835E553E42}"/>
              </a:ext>
            </a:extLst>
          </p:cNvPr>
          <p:cNvPicPr>
            <a:picLocks noChangeAspect="1"/>
          </p:cNvPicPr>
          <p:nvPr/>
        </p:nvPicPr>
        <p:blipFill rotWithShape="1">
          <a:blip r:embed="rId3"/>
          <a:srcRect t="24422" b="25525"/>
          <a:stretch/>
        </p:blipFill>
        <p:spPr>
          <a:xfrm>
            <a:off x="4712248" y="3617259"/>
            <a:ext cx="3266458" cy="2525098"/>
          </a:xfrm>
          <a:prstGeom prst="rect">
            <a:avLst/>
          </a:prstGeom>
        </p:spPr>
      </p:pic>
      <p:pic>
        <p:nvPicPr>
          <p:cNvPr id="6" name="Picture 5">
            <a:extLst>
              <a:ext uri="{FF2B5EF4-FFF2-40B4-BE49-F238E27FC236}">
                <a16:creationId xmlns:a16="http://schemas.microsoft.com/office/drawing/2014/main" id="{7911643F-FF53-48B8-BF9A-AFA8EA717B66}"/>
              </a:ext>
            </a:extLst>
          </p:cNvPr>
          <p:cNvPicPr>
            <a:picLocks noChangeAspect="1"/>
          </p:cNvPicPr>
          <p:nvPr/>
        </p:nvPicPr>
        <p:blipFill rotWithShape="1">
          <a:blip r:embed="rId4"/>
          <a:srcRect t="36666"/>
          <a:stretch/>
        </p:blipFill>
        <p:spPr>
          <a:xfrm>
            <a:off x="8648824" y="3770275"/>
            <a:ext cx="2823834" cy="2383080"/>
          </a:xfrm>
          <a:prstGeom prst="rect">
            <a:avLst/>
          </a:prstGeom>
        </p:spPr>
      </p:pic>
      <p:pic>
        <p:nvPicPr>
          <p:cNvPr id="7" name="Picture 6">
            <a:extLst>
              <a:ext uri="{FF2B5EF4-FFF2-40B4-BE49-F238E27FC236}">
                <a16:creationId xmlns:a16="http://schemas.microsoft.com/office/drawing/2014/main" id="{BF41CC73-93F6-440D-998D-4F9251D14F42}"/>
              </a:ext>
            </a:extLst>
          </p:cNvPr>
          <p:cNvPicPr>
            <a:picLocks noChangeAspect="1"/>
          </p:cNvPicPr>
          <p:nvPr/>
        </p:nvPicPr>
        <p:blipFill rotWithShape="1">
          <a:blip r:embed="rId5"/>
          <a:srcRect t="7098" r="2898" b="10065"/>
          <a:stretch/>
        </p:blipFill>
        <p:spPr>
          <a:xfrm>
            <a:off x="1684212" y="3280105"/>
            <a:ext cx="2516389" cy="2862251"/>
          </a:xfrm>
          <a:prstGeom prst="rect">
            <a:avLst/>
          </a:prstGeom>
        </p:spPr>
      </p:pic>
    </p:spTree>
    <p:extLst>
      <p:ext uri="{BB962C8B-B14F-4D97-AF65-F5344CB8AC3E}">
        <p14:creationId xmlns:p14="http://schemas.microsoft.com/office/powerpoint/2010/main" val="2963094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AE909-C700-4CB4-9759-98D7200D64BB}"/>
              </a:ext>
            </a:extLst>
          </p:cNvPr>
          <p:cNvSpPr txBox="1"/>
          <p:nvPr/>
        </p:nvSpPr>
        <p:spPr>
          <a:xfrm>
            <a:off x="910813" y="607807"/>
            <a:ext cx="10181172" cy="461665"/>
          </a:xfrm>
          <a:prstGeom prst="rect">
            <a:avLst/>
          </a:prstGeom>
          <a:noFill/>
        </p:spPr>
        <p:txBody>
          <a:bodyPr wrap="square" rtlCol="0">
            <a:spAutoFit/>
          </a:bodyPr>
          <a:lstStyle/>
          <a:p>
            <a:r>
              <a:rPr lang="en-GB" sz="2400" b="1" u="sng" dirty="0">
                <a:latin typeface="+mj-lt"/>
              </a:rPr>
              <a:t>Our weekly time table ( this could change especially around seasonal events)</a:t>
            </a:r>
          </a:p>
        </p:txBody>
      </p:sp>
      <p:pic>
        <p:nvPicPr>
          <p:cNvPr id="4" name="Picture 3">
            <a:extLst>
              <a:ext uri="{FF2B5EF4-FFF2-40B4-BE49-F238E27FC236}">
                <a16:creationId xmlns:a16="http://schemas.microsoft.com/office/drawing/2014/main" id="{9CFB1706-CEFD-4595-A68C-5E51A2E1B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028" y="1069472"/>
            <a:ext cx="5772956" cy="3753374"/>
          </a:xfrm>
          <a:prstGeom prst="rect">
            <a:avLst/>
          </a:prstGeom>
        </p:spPr>
      </p:pic>
      <p:pic>
        <p:nvPicPr>
          <p:cNvPr id="7" name="Picture 6">
            <a:extLst>
              <a:ext uri="{FF2B5EF4-FFF2-40B4-BE49-F238E27FC236}">
                <a16:creationId xmlns:a16="http://schemas.microsoft.com/office/drawing/2014/main" id="{58508467-1A6B-4D66-840B-B6902FF8A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081" y="4755611"/>
            <a:ext cx="5753903" cy="1295581"/>
          </a:xfrm>
          <a:prstGeom prst="rect">
            <a:avLst/>
          </a:prstGeom>
        </p:spPr>
      </p:pic>
    </p:spTree>
    <p:extLst>
      <p:ext uri="{BB962C8B-B14F-4D97-AF65-F5344CB8AC3E}">
        <p14:creationId xmlns:p14="http://schemas.microsoft.com/office/powerpoint/2010/main" val="2973056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2EE7-3D3D-4B60-A6EE-77E19993B134}"/>
              </a:ext>
            </a:extLst>
          </p:cNvPr>
          <p:cNvSpPr>
            <a:spLocks noGrp="1"/>
          </p:cNvSpPr>
          <p:nvPr>
            <p:ph type="title"/>
          </p:nvPr>
        </p:nvSpPr>
        <p:spPr/>
        <p:txBody>
          <a:bodyPr/>
          <a:lstStyle/>
          <a:p>
            <a:r>
              <a:rPr lang="en-GB" b="1" u="sng" dirty="0"/>
              <a:t>Days to remember in Year 1</a:t>
            </a:r>
          </a:p>
        </p:txBody>
      </p:sp>
      <p:sp>
        <p:nvSpPr>
          <p:cNvPr id="3" name="Content Placeholder 2">
            <a:extLst>
              <a:ext uri="{FF2B5EF4-FFF2-40B4-BE49-F238E27FC236}">
                <a16:creationId xmlns:a16="http://schemas.microsoft.com/office/drawing/2014/main" id="{203EBC08-5416-4DDA-BF42-3E8321DDD14F}"/>
              </a:ext>
            </a:extLst>
          </p:cNvPr>
          <p:cNvSpPr>
            <a:spLocks noGrp="1"/>
          </p:cNvSpPr>
          <p:nvPr>
            <p:ph idx="1"/>
          </p:nvPr>
        </p:nvSpPr>
        <p:spPr>
          <a:xfrm>
            <a:off x="1295402" y="2285999"/>
            <a:ext cx="9601196" cy="3589869"/>
          </a:xfrm>
        </p:spPr>
        <p:txBody>
          <a:bodyPr/>
          <a:lstStyle/>
          <a:p>
            <a:r>
              <a:rPr lang="en-GB" dirty="0"/>
              <a:t>P.E day </a:t>
            </a:r>
            <a:r>
              <a:rPr lang="en-GB"/>
              <a:t>–Stonechats-Tuesday </a:t>
            </a:r>
            <a:r>
              <a:rPr lang="en-GB" dirty="0"/>
              <a:t>and Wednesday. Whinchats- Thursday and Friday. </a:t>
            </a:r>
          </a:p>
          <a:p>
            <a:r>
              <a:rPr lang="en-GB" dirty="0"/>
              <a:t>Book change day – Friday</a:t>
            </a:r>
          </a:p>
          <a:p>
            <a:r>
              <a:rPr lang="en-GB" dirty="0"/>
              <a:t>Library day – Stonechats – Friday. Whinchats - Thursday</a:t>
            </a:r>
          </a:p>
          <a:p>
            <a:endParaRPr lang="en-GB" dirty="0"/>
          </a:p>
        </p:txBody>
      </p:sp>
      <p:pic>
        <p:nvPicPr>
          <p:cNvPr id="2050" name="Picture 2" descr="Free Free Calendar Clipart, Download Free Free Calendar Clipart png images,  Free ClipArts on Clipart Library">
            <a:extLst>
              <a:ext uri="{FF2B5EF4-FFF2-40B4-BE49-F238E27FC236}">
                <a16:creationId xmlns:a16="http://schemas.microsoft.com/office/drawing/2014/main" id="{45ECFD48-F8F6-43B5-AF0D-FFF8DDEE2F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59" y="633625"/>
            <a:ext cx="1957181" cy="16523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BB9D65-1F03-4A31-919B-6ED072131094}"/>
              </a:ext>
            </a:extLst>
          </p:cNvPr>
          <p:cNvSpPr txBox="1"/>
          <p:nvPr/>
        </p:nvSpPr>
        <p:spPr>
          <a:xfrm>
            <a:off x="1295403" y="3936876"/>
            <a:ext cx="6476998" cy="1938992"/>
          </a:xfrm>
          <a:prstGeom prst="rect">
            <a:avLst/>
          </a:prstGeom>
          <a:noFill/>
        </p:spPr>
        <p:txBody>
          <a:bodyPr wrap="square" rtlCol="0">
            <a:spAutoFit/>
          </a:bodyPr>
          <a:lstStyle/>
          <a:p>
            <a:r>
              <a:rPr lang="en-GB" sz="2400" b="1" i="1" dirty="0"/>
              <a:t>Don’t forget…</a:t>
            </a:r>
          </a:p>
          <a:p>
            <a:pPr marL="285750" indent="-285750">
              <a:buFont typeface="Arial" panose="020B0604020202020204" pitchFamily="34" charset="0"/>
              <a:buChar char="•"/>
            </a:pPr>
            <a:r>
              <a:rPr lang="en-GB" sz="2400" dirty="0"/>
              <a:t>A named water bottle in school every day</a:t>
            </a:r>
          </a:p>
          <a:p>
            <a:pPr marL="285750" indent="-285750">
              <a:buFont typeface="Arial" panose="020B0604020202020204" pitchFamily="34" charset="0"/>
              <a:buChar char="•"/>
            </a:pPr>
            <a:r>
              <a:rPr lang="en-GB" sz="2400" dirty="0"/>
              <a:t>A spare change of clothes/underwear (if required)</a:t>
            </a:r>
          </a:p>
          <a:p>
            <a:pPr marL="285750" indent="-285750">
              <a:buFont typeface="Arial" panose="020B0604020202020204" pitchFamily="34" charset="0"/>
              <a:buChar char="•"/>
            </a:pPr>
            <a:r>
              <a:rPr lang="en-GB" sz="2400" dirty="0"/>
              <a:t>Reading books and reading records every day</a:t>
            </a:r>
          </a:p>
          <a:p>
            <a:pPr marL="285750" indent="-285750">
              <a:buFont typeface="Arial" panose="020B0604020202020204" pitchFamily="34" charset="0"/>
              <a:buChar char="•"/>
            </a:pPr>
            <a:r>
              <a:rPr lang="en-GB" sz="2400" dirty="0"/>
              <a:t>School uniform labelled </a:t>
            </a:r>
          </a:p>
        </p:txBody>
      </p:sp>
    </p:spTree>
    <p:extLst>
      <p:ext uri="{BB962C8B-B14F-4D97-AF65-F5344CB8AC3E}">
        <p14:creationId xmlns:p14="http://schemas.microsoft.com/office/powerpoint/2010/main" val="362542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98F2-C981-4F68-9F69-808719A80611}"/>
              </a:ext>
            </a:extLst>
          </p:cNvPr>
          <p:cNvSpPr>
            <a:spLocks noGrp="1"/>
          </p:cNvSpPr>
          <p:nvPr>
            <p:ph type="title"/>
          </p:nvPr>
        </p:nvSpPr>
        <p:spPr/>
        <p:txBody>
          <a:bodyPr/>
          <a:lstStyle/>
          <a:p>
            <a:r>
              <a:rPr lang="en-GB" b="1" u="sng" dirty="0"/>
              <a:t>Reading in Year 1</a:t>
            </a:r>
          </a:p>
        </p:txBody>
      </p:sp>
      <p:sp>
        <p:nvSpPr>
          <p:cNvPr id="3" name="Content Placeholder 2">
            <a:extLst>
              <a:ext uri="{FF2B5EF4-FFF2-40B4-BE49-F238E27FC236}">
                <a16:creationId xmlns:a16="http://schemas.microsoft.com/office/drawing/2014/main" id="{EAE95FA4-A1B5-4131-8239-A776170C5CDC}"/>
              </a:ext>
            </a:extLst>
          </p:cNvPr>
          <p:cNvSpPr>
            <a:spLocks noGrp="1"/>
          </p:cNvSpPr>
          <p:nvPr>
            <p:ph idx="1"/>
          </p:nvPr>
        </p:nvSpPr>
        <p:spPr/>
        <p:txBody>
          <a:bodyPr>
            <a:normAutofit fontScale="92500" lnSpcReduction="10000"/>
          </a:bodyPr>
          <a:lstStyle/>
          <a:p>
            <a:r>
              <a:rPr lang="en-GB" dirty="0"/>
              <a:t>Reading books and reading records </a:t>
            </a:r>
            <a:r>
              <a:rPr lang="en-GB" b="1" u="sng" dirty="0"/>
              <a:t>MUST</a:t>
            </a:r>
            <a:r>
              <a:rPr lang="en-GB" dirty="0"/>
              <a:t> be in school </a:t>
            </a:r>
            <a:r>
              <a:rPr lang="en-GB" b="1" u="sng" dirty="0"/>
              <a:t>EVERY</a:t>
            </a:r>
            <a:r>
              <a:rPr lang="en-GB" dirty="0"/>
              <a:t> day.</a:t>
            </a:r>
          </a:p>
          <a:p>
            <a:r>
              <a:rPr lang="en-GB" dirty="0"/>
              <a:t>Children take home 2 books each week. Please re-read these books with your children as this will help develop their fluency. </a:t>
            </a:r>
            <a:r>
              <a:rPr lang="en-GB" dirty="0">
                <a:sym typeface="Wingdings" panose="05000000000000000000" pitchFamily="2" charset="2"/>
              </a:rPr>
              <a:t> </a:t>
            </a:r>
            <a:endParaRPr lang="en-GB" dirty="0"/>
          </a:p>
          <a:p>
            <a:r>
              <a:rPr lang="en-GB" dirty="0"/>
              <a:t>Reading books will be changed on a </a:t>
            </a:r>
            <a:r>
              <a:rPr lang="en-GB" b="1" dirty="0"/>
              <a:t>Friday</a:t>
            </a:r>
            <a:r>
              <a:rPr lang="en-GB" dirty="0"/>
              <a:t>.</a:t>
            </a:r>
          </a:p>
          <a:p>
            <a:r>
              <a:rPr lang="en-GB" dirty="0"/>
              <a:t>Children in Year 1 are expected to read at home </a:t>
            </a:r>
            <a:r>
              <a:rPr lang="en-GB" b="1" u="sng" dirty="0"/>
              <a:t>4</a:t>
            </a:r>
            <a:r>
              <a:rPr lang="en-GB" dirty="0"/>
              <a:t> times a week, this is their homework.</a:t>
            </a:r>
          </a:p>
          <a:p>
            <a:r>
              <a:rPr lang="en-GB" dirty="0"/>
              <a:t>Please record when you have read with your child in their reading record, even just a date, book title and your initials please.</a:t>
            </a:r>
          </a:p>
        </p:txBody>
      </p:sp>
      <p:pic>
        <p:nvPicPr>
          <p:cNvPr id="4" name="Picture 3">
            <a:extLst>
              <a:ext uri="{FF2B5EF4-FFF2-40B4-BE49-F238E27FC236}">
                <a16:creationId xmlns:a16="http://schemas.microsoft.com/office/drawing/2014/main" id="{FBC5A6EF-B9D9-49FA-B50E-6F626F271D24}"/>
              </a:ext>
            </a:extLst>
          </p:cNvPr>
          <p:cNvPicPr>
            <a:picLocks noChangeAspect="1"/>
          </p:cNvPicPr>
          <p:nvPr/>
        </p:nvPicPr>
        <p:blipFill>
          <a:blip r:embed="rId2"/>
          <a:stretch>
            <a:fillRect/>
          </a:stretch>
        </p:blipFill>
        <p:spPr>
          <a:xfrm>
            <a:off x="1066801" y="536336"/>
            <a:ext cx="2071991" cy="1602742"/>
          </a:xfrm>
          <a:prstGeom prst="rect">
            <a:avLst/>
          </a:prstGeom>
        </p:spPr>
      </p:pic>
    </p:spTree>
    <p:extLst>
      <p:ext uri="{BB962C8B-B14F-4D97-AF65-F5344CB8AC3E}">
        <p14:creationId xmlns:p14="http://schemas.microsoft.com/office/powerpoint/2010/main" val="3138442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AFA4-2BDC-42B3-89E4-F6ABCD7FBD91}"/>
              </a:ext>
            </a:extLst>
          </p:cNvPr>
          <p:cNvSpPr>
            <a:spLocks noGrp="1"/>
          </p:cNvSpPr>
          <p:nvPr>
            <p:ph type="title"/>
          </p:nvPr>
        </p:nvSpPr>
        <p:spPr/>
        <p:txBody>
          <a:bodyPr/>
          <a:lstStyle/>
          <a:p>
            <a:r>
              <a:rPr lang="en-GB" b="1" u="sng" dirty="0"/>
              <a:t>Phonics Screening Check</a:t>
            </a:r>
          </a:p>
        </p:txBody>
      </p:sp>
      <p:sp>
        <p:nvSpPr>
          <p:cNvPr id="3" name="Content Placeholder 2">
            <a:extLst>
              <a:ext uri="{FF2B5EF4-FFF2-40B4-BE49-F238E27FC236}">
                <a16:creationId xmlns:a16="http://schemas.microsoft.com/office/drawing/2014/main" id="{55335A0F-7D3D-4499-96CE-0B8F3A86181B}"/>
              </a:ext>
            </a:extLst>
          </p:cNvPr>
          <p:cNvSpPr>
            <a:spLocks noGrp="1"/>
          </p:cNvSpPr>
          <p:nvPr>
            <p:ph idx="1"/>
          </p:nvPr>
        </p:nvSpPr>
        <p:spPr/>
        <p:txBody>
          <a:bodyPr>
            <a:normAutofit lnSpcReduction="10000"/>
          </a:bodyPr>
          <a:lstStyle/>
          <a:p>
            <a:r>
              <a:rPr lang="en-GB" dirty="0"/>
              <a:t>Statutory government check takes place in June for all children in Year 1.</a:t>
            </a:r>
          </a:p>
          <a:p>
            <a:r>
              <a:rPr lang="en-GB" dirty="0"/>
              <a:t>Children read 40 words (20 real words/20 nonsense words).</a:t>
            </a:r>
          </a:p>
          <a:p>
            <a:r>
              <a:rPr lang="en-GB" dirty="0"/>
              <a:t>Check is completed on a 1:1 basis alongside the class teacher.</a:t>
            </a:r>
          </a:p>
          <a:p>
            <a:r>
              <a:rPr lang="en-GB" dirty="0"/>
              <a:t>All parents are informed of their child’s pass mark at the end of the Summer term in their end of </a:t>
            </a:r>
            <a:r>
              <a:rPr lang="en-GB"/>
              <a:t>year report.</a:t>
            </a:r>
            <a:endParaRPr lang="en-GB" dirty="0"/>
          </a:p>
          <a:p>
            <a:r>
              <a:rPr lang="en-GB" dirty="0"/>
              <a:t>Phonics home learning to support children for this check will be sent home on Seesaw in the Spring/Summer term.</a:t>
            </a:r>
          </a:p>
          <a:p>
            <a:endParaRPr lang="en-GB" dirty="0"/>
          </a:p>
        </p:txBody>
      </p:sp>
      <p:pic>
        <p:nvPicPr>
          <p:cNvPr id="3074" name="Picture 2" descr="letters abc clipart - Clip Art Library">
            <a:extLst>
              <a:ext uri="{FF2B5EF4-FFF2-40B4-BE49-F238E27FC236}">
                <a16:creationId xmlns:a16="http://schemas.microsoft.com/office/drawing/2014/main" id="{B99C7B7E-55C3-4586-9C3D-C1DBECE99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91192">
            <a:off x="936744" y="973951"/>
            <a:ext cx="1900919" cy="89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75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F8CA-8C0E-4585-90DC-E689A66D9D34}"/>
              </a:ext>
            </a:extLst>
          </p:cNvPr>
          <p:cNvSpPr>
            <a:spLocks noGrp="1"/>
          </p:cNvSpPr>
          <p:nvPr>
            <p:ph type="title"/>
          </p:nvPr>
        </p:nvSpPr>
        <p:spPr/>
        <p:txBody>
          <a:bodyPr/>
          <a:lstStyle/>
          <a:p>
            <a:r>
              <a:rPr lang="en-GB" b="1" u="sng" dirty="0"/>
              <a:t>Topics in Year 1</a:t>
            </a:r>
          </a:p>
        </p:txBody>
      </p:sp>
      <p:pic>
        <p:nvPicPr>
          <p:cNvPr id="4098" name="Picture 2" descr="Free Sunny Weather Clipart in AI, SVG, EPS or PSD">
            <a:extLst>
              <a:ext uri="{FF2B5EF4-FFF2-40B4-BE49-F238E27FC236}">
                <a16:creationId xmlns:a16="http://schemas.microsoft.com/office/drawing/2014/main" id="{5CE19991-3B8C-4349-8BFD-1B1E2869B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08230">
            <a:off x="1247686" y="1140523"/>
            <a:ext cx="1449273" cy="19701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 art pirate ship free clipart images - Clipartix">
            <a:extLst>
              <a:ext uri="{FF2B5EF4-FFF2-40B4-BE49-F238E27FC236}">
                <a16:creationId xmlns:a16="http://schemas.microsoft.com/office/drawing/2014/main" id="{E8AE9D4E-C238-4620-88FC-25A01CF93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6516">
            <a:off x="8724639" y="936197"/>
            <a:ext cx="1983025" cy="18442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300x1106 Transportation Clipart | Clip art, Cartoon illustration, Sewing  projects">
            <a:extLst>
              <a:ext uri="{FF2B5EF4-FFF2-40B4-BE49-F238E27FC236}">
                <a16:creationId xmlns:a16="http://schemas.microsoft.com/office/drawing/2014/main" id="{59008E6D-DA6C-4925-BDD0-F26C61226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069" y="1948069"/>
            <a:ext cx="1815626" cy="15446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D32ACF-C599-4216-B552-29ADF8818420}"/>
              </a:ext>
            </a:extLst>
          </p:cNvPr>
          <p:cNvPicPr>
            <a:picLocks noChangeAspect="1"/>
          </p:cNvPicPr>
          <p:nvPr/>
        </p:nvPicPr>
        <p:blipFill>
          <a:blip r:embed="rId5"/>
          <a:stretch>
            <a:fillRect/>
          </a:stretch>
        </p:blipFill>
        <p:spPr>
          <a:xfrm rot="20916221">
            <a:off x="2962992" y="2111099"/>
            <a:ext cx="1833054" cy="1833054"/>
          </a:xfrm>
          <a:prstGeom prst="rect">
            <a:avLst/>
          </a:prstGeom>
        </p:spPr>
      </p:pic>
      <p:pic>
        <p:nvPicPr>
          <p:cNvPr id="4104" name="Picture 8" descr="Toys Stock Illustrations – 108,435 Toys Stock Illustrations, Vectors &amp;  Clipart - Dreamstime">
            <a:extLst>
              <a:ext uri="{FF2B5EF4-FFF2-40B4-BE49-F238E27FC236}">
                <a16:creationId xmlns:a16="http://schemas.microsoft.com/office/drawing/2014/main" id="{0336C9DB-7A74-4CF3-B70D-0EFE196625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2523">
            <a:off x="7180743" y="2294474"/>
            <a:ext cx="1946627" cy="18880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rctic Animals Vector Art, Icons, and Graphics for Free Download">
            <a:extLst>
              <a:ext uri="{FF2B5EF4-FFF2-40B4-BE49-F238E27FC236}">
                <a16:creationId xmlns:a16="http://schemas.microsoft.com/office/drawing/2014/main" id="{C9DB0C7F-F817-446B-9216-A8E7CC3034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2657" y="3688284"/>
            <a:ext cx="2159117" cy="1299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1BAFBA-BED8-4126-8BE6-7F86F38F132C}"/>
              </a:ext>
            </a:extLst>
          </p:cNvPr>
          <p:cNvSpPr txBox="1"/>
          <p:nvPr/>
        </p:nvSpPr>
        <p:spPr>
          <a:xfrm>
            <a:off x="616323" y="4988237"/>
            <a:ext cx="10179423" cy="923330"/>
          </a:xfrm>
          <a:prstGeom prst="rect">
            <a:avLst/>
          </a:prstGeom>
          <a:noFill/>
        </p:spPr>
        <p:txBody>
          <a:bodyPr wrap="square" rtlCol="0">
            <a:spAutoFit/>
          </a:bodyPr>
          <a:lstStyle/>
          <a:p>
            <a:pPr marL="0" indent="0">
              <a:buNone/>
            </a:pPr>
            <a:r>
              <a:rPr lang="en-GB" dirty="0"/>
              <a:t>We also hope the children can go on an external trip to Milestone Museum this year. We would love to also source an internal experience related to our Pirates topic. These ideas will depend on many factors such as funds, staffing and the destination availability. </a:t>
            </a:r>
          </a:p>
        </p:txBody>
      </p:sp>
    </p:spTree>
    <p:extLst>
      <p:ext uri="{BB962C8B-B14F-4D97-AF65-F5344CB8AC3E}">
        <p14:creationId xmlns:p14="http://schemas.microsoft.com/office/powerpoint/2010/main" val="1818662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E773-AB51-458F-9E90-F7D81579BC4D}"/>
              </a:ext>
            </a:extLst>
          </p:cNvPr>
          <p:cNvSpPr>
            <a:spLocks noGrp="1"/>
          </p:cNvSpPr>
          <p:nvPr>
            <p:ph type="title"/>
          </p:nvPr>
        </p:nvSpPr>
        <p:spPr/>
        <p:txBody>
          <a:bodyPr/>
          <a:lstStyle/>
          <a:p>
            <a:r>
              <a:rPr lang="en-GB" b="1" u="sng" dirty="0"/>
              <a:t>Seesaw</a:t>
            </a:r>
          </a:p>
        </p:txBody>
      </p:sp>
      <p:sp>
        <p:nvSpPr>
          <p:cNvPr id="3" name="Content Placeholder 2">
            <a:extLst>
              <a:ext uri="{FF2B5EF4-FFF2-40B4-BE49-F238E27FC236}">
                <a16:creationId xmlns:a16="http://schemas.microsoft.com/office/drawing/2014/main" id="{F82E6CFE-29E1-4489-9091-B60F1E354F06}"/>
              </a:ext>
            </a:extLst>
          </p:cNvPr>
          <p:cNvSpPr>
            <a:spLocks noGrp="1"/>
          </p:cNvSpPr>
          <p:nvPr>
            <p:ph idx="1"/>
          </p:nvPr>
        </p:nvSpPr>
        <p:spPr/>
        <p:txBody>
          <a:bodyPr>
            <a:normAutofit fontScale="92500" lnSpcReduction="10000"/>
          </a:bodyPr>
          <a:lstStyle/>
          <a:p>
            <a:r>
              <a:rPr lang="en-GB" dirty="0"/>
              <a:t>Used to share pictures of children’s learning and work that they have completed.</a:t>
            </a:r>
          </a:p>
          <a:p>
            <a:r>
              <a:rPr lang="en-GB" dirty="0"/>
              <a:t>Home learning is added to Seesaw later in the school year.</a:t>
            </a:r>
          </a:p>
          <a:p>
            <a:r>
              <a:rPr lang="en-GB" dirty="0"/>
              <a:t>Reminders will be sent out for key events or if children need to bring any resources to school.</a:t>
            </a:r>
          </a:p>
          <a:p>
            <a:r>
              <a:rPr lang="en-GB" dirty="0"/>
              <a:t>You can post any learning or experiences that have occurred over the weekend or holidays if you wish.</a:t>
            </a:r>
          </a:p>
          <a:p>
            <a:r>
              <a:rPr lang="en-GB" dirty="0"/>
              <a:t>If you have any questions or would like to arrange a meeting with the Year 1 team, please email the office.</a:t>
            </a:r>
          </a:p>
        </p:txBody>
      </p:sp>
      <p:pic>
        <p:nvPicPr>
          <p:cNvPr id="4" name="Picture 3">
            <a:extLst>
              <a:ext uri="{FF2B5EF4-FFF2-40B4-BE49-F238E27FC236}">
                <a16:creationId xmlns:a16="http://schemas.microsoft.com/office/drawing/2014/main" id="{B9704F04-68AF-4155-B39B-371C2463F286}"/>
              </a:ext>
            </a:extLst>
          </p:cNvPr>
          <p:cNvPicPr>
            <a:picLocks noChangeAspect="1"/>
          </p:cNvPicPr>
          <p:nvPr/>
        </p:nvPicPr>
        <p:blipFill>
          <a:blip r:embed="rId2"/>
          <a:stretch>
            <a:fillRect/>
          </a:stretch>
        </p:blipFill>
        <p:spPr>
          <a:xfrm>
            <a:off x="1407836" y="790506"/>
            <a:ext cx="2899121" cy="1630960"/>
          </a:xfrm>
          <a:prstGeom prst="rect">
            <a:avLst/>
          </a:prstGeom>
        </p:spPr>
      </p:pic>
    </p:spTree>
    <p:extLst>
      <p:ext uri="{BB962C8B-B14F-4D97-AF65-F5344CB8AC3E}">
        <p14:creationId xmlns:p14="http://schemas.microsoft.com/office/powerpoint/2010/main" val="125824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9D139B-843C-448D-83E8-FD361D1EDA20}"/>
              </a:ext>
            </a:extLst>
          </p:cNvPr>
          <p:cNvSpPr>
            <a:spLocks noGrp="1"/>
          </p:cNvSpPr>
          <p:nvPr>
            <p:ph idx="1"/>
          </p:nvPr>
        </p:nvSpPr>
        <p:spPr>
          <a:xfrm>
            <a:off x="1402978" y="2409014"/>
            <a:ext cx="9601196" cy="3318936"/>
          </a:xfrm>
        </p:spPr>
        <p:txBody>
          <a:bodyPr>
            <a:normAutofit fontScale="92500" lnSpcReduction="10000"/>
          </a:bodyPr>
          <a:lstStyle/>
          <a:p>
            <a:r>
              <a:rPr lang="en-GB" dirty="0"/>
              <a:t>Just a reminder that all medications are to go through the office and not to be left in school bags. We are not allowed to take any medications through the door. </a:t>
            </a:r>
          </a:p>
          <a:p>
            <a:r>
              <a:rPr lang="en-GB" dirty="0"/>
              <a:t>Lost property- unnamed will go to the office, named items will be delivered to classrooms. </a:t>
            </a:r>
          </a:p>
          <a:p>
            <a:r>
              <a:rPr lang="en-GB" dirty="0"/>
              <a:t>In Year 1, we promote independence. Please encourage this anytime, anywhere!</a:t>
            </a:r>
          </a:p>
          <a:p>
            <a:r>
              <a:rPr lang="en-GB" dirty="0"/>
              <a:t>Afternoon snacks – If you think your child can’t last from lunchtime until bringing a snack at home time, please send a fruit or a vegetable. We will offer any leftover NHS School fruit and vegetables from morning until October half term to support transition. (Snacks MUST be either a fruit or a vegetable please.)</a:t>
            </a:r>
          </a:p>
        </p:txBody>
      </p:sp>
    </p:spTree>
    <p:extLst>
      <p:ext uri="{BB962C8B-B14F-4D97-AF65-F5344CB8AC3E}">
        <p14:creationId xmlns:p14="http://schemas.microsoft.com/office/powerpoint/2010/main" val="77930478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132</TotalTime>
  <Words>572</Words>
  <Application>Microsoft Office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Garamond</vt:lpstr>
      <vt:lpstr>Organic</vt:lpstr>
      <vt:lpstr>All about Year 1</vt:lpstr>
      <vt:lpstr>Year 1 Team</vt:lpstr>
      <vt:lpstr>PowerPoint Presentation</vt:lpstr>
      <vt:lpstr>Days to remember in Year 1</vt:lpstr>
      <vt:lpstr>Reading in Year 1</vt:lpstr>
      <vt:lpstr>Phonics Screening Check</vt:lpstr>
      <vt:lpstr>Topics in Year 1</vt:lpstr>
      <vt:lpstr>Seesaw</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Year 1</dc:title>
  <dc:creator>Theresa Brain</dc:creator>
  <cp:lastModifiedBy>Claire Dhillon</cp:lastModifiedBy>
  <cp:revision>47</cp:revision>
  <dcterms:created xsi:type="dcterms:W3CDTF">2022-09-07T18:57:46Z</dcterms:created>
  <dcterms:modified xsi:type="dcterms:W3CDTF">2025-09-11T14:51:25Z</dcterms:modified>
</cp:coreProperties>
</file>