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1" r:id="rId6"/>
    <p:sldId id="270" r:id="rId7"/>
    <p:sldId id="263" r:id="rId8"/>
    <p:sldId id="268" r:id="rId9"/>
    <p:sldId id="269"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E5C6C940-B01B-4D82-B9BA-C1ED9B736B4F}" type="datetimeFigureOut">
              <a:rPr lang="en-GB" smtClean="0"/>
              <a:t>05/09/2025</a:t>
            </a:fld>
            <a:endParaRPr lang="en-GB"/>
          </a:p>
        </p:txBody>
      </p:sp>
      <p:sp>
        <p:nvSpPr>
          <p:cNvPr id="5" name="Footer Placeholder 4"/>
          <p:cNvSpPr>
            <a:spLocks noGrp="1"/>
          </p:cNvSpPr>
          <p:nvPr>
            <p:ph type="ftr" sz="quarter" idx="11"/>
          </p:nvPr>
        </p:nvSpPr>
        <p:spPr>
          <a:xfrm>
            <a:off x="1371600" y="4323845"/>
            <a:ext cx="6400800" cy="365125"/>
          </a:xfrm>
        </p:spPr>
        <p:txBody>
          <a:bodyPr/>
          <a:lstStyle/>
          <a:p>
            <a:endParaRPr lang="en-GB"/>
          </a:p>
        </p:txBody>
      </p:sp>
      <p:sp>
        <p:nvSpPr>
          <p:cNvPr id="6" name="Slide Number Placeholder 5"/>
          <p:cNvSpPr>
            <a:spLocks noGrp="1"/>
          </p:cNvSpPr>
          <p:nvPr>
            <p:ph type="sldNum" sz="quarter" idx="12"/>
          </p:nvPr>
        </p:nvSpPr>
        <p:spPr>
          <a:xfrm>
            <a:off x="8077200" y="1430866"/>
            <a:ext cx="2743200" cy="365125"/>
          </a:xfrm>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65263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9543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906181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8DDCE726-8473-4248-932A-2206E5A72CE7}" type="slidenum">
              <a:rPr lang="en-GB" smtClean="0"/>
              <a:t>‹#›</a:t>
            </a:fld>
            <a:endParaRPr lang="en-GB"/>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675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a:xfrm>
            <a:off x="685800" y="378883"/>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71431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5C6C940-B01B-4D82-B9BA-C1ED9B736B4F}" type="datetimeFigureOut">
              <a:rPr lang="en-GB" smtClean="0"/>
              <a:t>05/09/2025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2095021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5C6C940-B01B-4D82-B9BA-C1ED9B736B4F}" type="datetimeFigureOut">
              <a:rPr lang="en-GB" smtClean="0"/>
              <a:t>05/09/2025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53379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C6C940-B01B-4D82-B9BA-C1ED9B736B4F}"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2571943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E5C6C940-B01B-4D82-B9BA-C1ED9B736B4F}" type="datetimeFigureOut">
              <a:rPr lang="en-GB" smtClean="0"/>
              <a:t>05/09/2025</a:t>
            </a:fld>
            <a:endParaRPr lang="en-GB"/>
          </a:p>
        </p:txBody>
      </p:sp>
      <p:sp>
        <p:nvSpPr>
          <p:cNvPr id="5" name="Footer Placeholder 4"/>
          <p:cNvSpPr>
            <a:spLocks noGrp="1"/>
          </p:cNvSpPr>
          <p:nvPr>
            <p:ph type="ftr" sz="quarter" idx="11"/>
          </p:nvPr>
        </p:nvSpPr>
        <p:spPr>
          <a:xfrm>
            <a:off x="685800" y="381000"/>
            <a:ext cx="6991492" cy="36512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200787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C6C940-B01B-4D82-B9BA-C1ED9B736B4F}"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3295468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E5C6C940-B01B-4D82-B9BA-C1ED9B736B4F}" type="datetimeFigureOut">
              <a:rPr lang="en-GB" smtClean="0"/>
              <a:t>05/09/2025</a:t>
            </a:fld>
            <a:endParaRPr lang="en-GB"/>
          </a:p>
        </p:txBody>
      </p:sp>
      <p:sp>
        <p:nvSpPr>
          <p:cNvPr id="5" name="Footer Placeholder 4"/>
          <p:cNvSpPr>
            <a:spLocks noGrp="1"/>
          </p:cNvSpPr>
          <p:nvPr>
            <p:ph type="ftr" sz="quarter" idx="11"/>
          </p:nvPr>
        </p:nvSpPr>
        <p:spPr>
          <a:xfrm>
            <a:off x="685800" y="381001"/>
            <a:ext cx="6991492" cy="36406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4200430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2580586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C6C940-B01B-4D82-B9BA-C1ED9B736B4F}" type="datetimeFigureOut">
              <a:rPr lang="en-GB" smtClean="0"/>
              <a:t>05/09/2025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579391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C6C940-B01B-4D82-B9BA-C1ED9B736B4F}" type="datetimeFigureOut">
              <a:rPr lang="en-GB" smtClean="0"/>
              <a:t>05/09/2025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517127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6C940-B01B-4D82-B9BA-C1ED9B736B4F}" type="datetimeFigureOut">
              <a:rPr lang="en-GB" smtClean="0"/>
              <a:t>05/09/2025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398677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167413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C6C940-B01B-4D82-B9BA-C1ED9B736B4F}"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CE726-8473-4248-932A-2206E5A72CE7}" type="slidenum">
              <a:rPr lang="en-GB" smtClean="0"/>
              <a:t>‹#›</a:t>
            </a:fld>
            <a:endParaRPr lang="en-GB"/>
          </a:p>
        </p:txBody>
      </p:sp>
    </p:spTree>
    <p:extLst>
      <p:ext uri="{BB962C8B-B14F-4D97-AF65-F5344CB8AC3E}">
        <p14:creationId xmlns:p14="http://schemas.microsoft.com/office/powerpoint/2010/main" val="295153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5C6C940-B01B-4D82-B9BA-C1ED9B736B4F}" type="datetimeFigureOut">
              <a:rPr lang="en-GB" smtClean="0"/>
              <a:t>05/09/2025</a:t>
            </a:fld>
            <a:endParaRPr lang="en-GB"/>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DDCE726-8473-4248-932A-2206E5A72CE7}" type="slidenum">
              <a:rPr lang="en-GB" smtClean="0"/>
              <a:t>‹#›</a:t>
            </a:fld>
            <a:endParaRPr lang="en-GB"/>
          </a:p>
        </p:txBody>
      </p:sp>
    </p:spTree>
    <p:extLst>
      <p:ext uri="{BB962C8B-B14F-4D97-AF65-F5344CB8AC3E}">
        <p14:creationId xmlns:p14="http://schemas.microsoft.com/office/powerpoint/2010/main" val="4505656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4EA1D8-EA4C-414F-A382-D55D7FC12CC5}"/>
              </a:ext>
            </a:extLst>
          </p:cNvPr>
          <p:cNvSpPr txBox="1"/>
          <p:nvPr/>
        </p:nvSpPr>
        <p:spPr>
          <a:xfrm>
            <a:off x="1881809" y="2080592"/>
            <a:ext cx="8742753" cy="2123658"/>
          </a:xfrm>
          <a:prstGeom prst="rect">
            <a:avLst/>
          </a:prstGeom>
          <a:noFill/>
        </p:spPr>
        <p:txBody>
          <a:bodyPr wrap="square" lIns="91440" tIns="45720" rIns="91440" bIns="45720" rtlCol="0" anchor="t">
            <a:spAutoFit/>
          </a:bodyPr>
          <a:lstStyle/>
          <a:p>
            <a:pPr algn="ctr"/>
            <a:r>
              <a:rPr lang="en-GB" sz="6600" dirty="0">
                <a:latin typeface="Arial"/>
                <a:cs typeface="Arial"/>
              </a:rPr>
              <a:t>Welcome to the Year 2 Meet the teacher!</a:t>
            </a:r>
            <a:endParaRPr lang="en-US"/>
          </a:p>
        </p:txBody>
      </p:sp>
    </p:spTree>
    <p:extLst>
      <p:ext uri="{BB962C8B-B14F-4D97-AF65-F5344CB8AC3E}">
        <p14:creationId xmlns:p14="http://schemas.microsoft.com/office/powerpoint/2010/main" val="1129042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C6496-A25B-4C3D-B5C0-4AE990F54176}"/>
              </a:ext>
            </a:extLst>
          </p:cNvPr>
          <p:cNvSpPr>
            <a:spLocks noGrp="1"/>
          </p:cNvSpPr>
          <p:nvPr>
            <p:ph type="title"/>
          </p:nvPr>
        </p:nvSpPr>
        <p:spPr/>
        <p:txBody>
          <a:bodyPr/>
          <a:lstStyle/>
          <a:p>
            <a:r>
              <a:rPr lang="en-GB" dirty="0"/>
              <a:t>Staff</a:t>
            </a:r>
          </a:p>
        </p:txBody>
      </p:sp>
      <p:sp>
        <p:nvSpPr>
          <p:cNvPr id="3" name="Content Placeholder 2">
            <a:extLst>
              <a:ext uri="{FF2B5EF4-FFF2-40B4-BE49-F238E27FC236}">
                <a16:creationId xmlns:a16="http://schemas.microsoft.com/office/drawing/2014/main" id="{414D17FA-BDEB-4606-AABB-14BE37A9D6AF}"/>
              </a:ext>
            </a:extLst>
          </p:cNvPr>
          <p:cNvSpPr>
            <a:spLocks noGrp="1"/>
          </p:cNvSpPr>
          <p:nvPr>
            <p:ph idx="1"/>
          </p:nvPr>
        </p:nvSpPr>
        <p:spPr>
          <a:xfrm>
            <a:off x="491116" y="2057400"/>
            <a:ext cx="10820400" cy="4550789"/>
          </a:xfrm>
        </p:spPr>
        <p:txBody>
          <a:bodyPr>
            <a:normAutofit/>
          </a:bodyPr>
          <a:lstStyle/>
          <a:p>
            <a:pPr marL="0" indent="0">
              <a:buNone/>
            </a:pPr>
            <a:r>
              <a:rPr lang="en-GB" sz="2800" b="1" dirty="0"/>
              <a:t>Yellowhammers</a:t>
            </a:r>
            <a:r>
              <a:rPr lang="en-GB" sz="2800" dirty="0"/>
              <a:t>- Mrs Clarke</a:t>
            </a:r>
          </a:p>
          <a:p>
            <a:pPr marL="0" indent="0">
              <a:buNone/>
            </a:pPr>
            <a:r>
              <a:rPr lang="en-GB" sz="2800" b="1" dirty="0"/>
              <a:t>Canaries</a:t>
            </a:r>
            <a:r>
              <a:rPr lang="en-GB" sz="2800" dirty="0"/>
              <a:t>- Mrs Lant</a:t>
            </a:r>
          </a:p>
          <a:p>
            <a:pPr marL="0" indent="0">
              <a:buNone/>
            </a:pPr>
            <a:endParaRPr lang="en-GB" sz="2800" dirty="0"/>
          </a:p>
          <a:p>
            <a:pPr marL="0" indent="0">
              <a:buNone/>
            </a:pPr>
            <a:endParaRPr lang="en-GB" sz="2800" dirty="0"/>
          </a:p>
          <a:p>
            <a:pPr marL="0" indent="0">
              <a:buNone/>
            </a:pPr>
            <a:r>
              <a:rPr lang="en-GB" sz="2800" dirty="0"/>
              <a:t>Extra adults in Year 2:</a:t>
            </a:r>
          </a:p>
          <a:p>
            <a:pPr marL="0" indent="0">
              <a:buNone/>
            </a:pPr>
            <a:r>
              <a:rPr lang="en-GB" sz="2800" dirty="0"/>
              <a:t>Miss Raya</a:t>
            </a:r>
          </a:p>
          <a:p>
            <a:pPr marL="0" indent="0">
              <a:buNone/>
            </a:pPr>
            <a:r>
              <a:rPr lang="en-GB" sz="2800" dirty="0"/>
              <a:t>Miss </a:t>
            </a:r>
            <a:r>
              <a:rPr lang="en-GB" sz="2800"/>
              <a:t>Sagoo</a:t>
            </a:r>
            <a:endParaRPr lang="en-GB" sz="2800" dirty="0"/>
          </a:p>
          <a:p>
            <a:pPr marL="0" indent="0">
              <a:buNone/>
            </a:pPr>
            <a:r>
              <a:rPr lang="en-GB" sz="2800" dirty="0"/>
              <a:t>Other KS1 adults</a:t>
            </a:r>
          </a:p>
        </p:txBody>
      </p:sp>
    </p:spTree>
    <p:extLst>
      <p:ext uri="{BB962C8B-B14F-4D97-AF65-F5344CB8AC3E}">
        <p14:creationId xmlns:p14="http://schemas.microsoft.com/office/powerpoint/2010/main" val="2250674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7B8F-B77A-4508-B0E4-72C3B10CF175}"/>
              </a:ext>
            </a:extLst>
          </p:cNvPr>
          <p:cNvSpPr>
            <a:spLocks noGrp="1"/>
          </p:cNvSpPr>
          <p:nvPr>
            <p:ph type="title"/>
          </p:nvPr>
        </p:nvSpPr>
        <p:spPr>
          <a:xfrm>
            <a:off x="2657061" y="181277"/>
            <a:ext cx="8610600" cy="1293028"/>
          </a:xfrm>
        </p:spPr>
        <p:txBody>
          <a:bodyPr/>
          <a:lstStyle/>
          <a:p>
            <a:r>
              <a:rPr lang="en-GB" dirty="0"/>
              <a:t>Timetable</a:t>
            </a:r>
          </a:p>
        </p:txBody>
      </p:sp>
      <p:pic>
        <p:nvPicPr>
          <p:cNvPr id="4" name="Picture 3">
            <a:extLst>
              <a:ext uri="{FF2B5EF4-FFF2-40B4-BE49-F238E27FC236}">
                <a16:creationId xmlns:a16="http://schemas.microsoft.com/office/drawing/2014/main" id="{65078104-85F4-44FD-B29C-1862AFF52434}"/>
              </a:ext>
            </a:extLst>
          </p:cNvPr>
          <p:cNvPicPr>
            <a:picLocks noChangeAspect="1"/>
          </p:cNvPicPr>
          <p:nvPr/>
        </p:nvPicPr>
        <p:blipFill>
          <a:blip r:embed="rId2"/>
          <a:stretch>
            <a:fillRect/>
          </a:stretch>
        </p:blipFill>
        <p:spPr>
          <a:xfrm>
            <a:off x="610807" y="1063049"/>
            <a:ext cx="10656854" cy="5613674"/>
          </a:xfrm>
          <a:prstGeom prst="rect">
            <a:avLst/>
          </a:prstGeom>
        </p:spPr>
      </p:pic>
    </p:spTree>
    <p:extLst>
      <p:ext uri="{BB962C8B-B14F-4D97-AF65-F5344CB8AC3E}">
        <p14:creationId xmlns:p14="http://schemas.microsoft.com/office/powerpoint/2010/main" val="2986697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EBA4B-D805-4DF1-8C1E-A4E61F20E43A}"/>
              </a:ext>
            </a:extLst>
          </p:cNvPr>
          <p:cNvSpPr>
            <a:spLocks noGrp="1"/>
          </p:cNvSpPr>
          <p:nvPr>
            <p:ph type="title"/>
          </p:nvPr>
        </p:nvSpPr>
        <p:spPr>
          <a:xfrm>
            <a:off x="2895600" y="453929"/>
            <a:ext cx="8610600" cy="1293028"/>
          </a:xfrm>
        </p:spPr>
        <p:txBody>
          <a:bodyPr/>
          <a:lstStyle/>
          <a:p>
            <a:r>
              <a:rPr lang="en-GB" dirty="0"/>
              <a:t>What we cover in Year 2</a:t>
            </a:r>
          </a:p>
        </p:txBody>
      </p:sp>
      <p:sp>
        <p:nvSpPr>
          <p:cNvPr id="3" name="Content Placeholder 2">
            <a:extLst>
              <a:ext uri="{FF2B5EF4-FFF2-40B4-BE49-F238E27FC236}">
                <a16:creationId xmlns:a16="http://schemas.microsoft.com/office/drawing/2014/main" id="{021AD2AF-F5DB-4683-9B89-FAF218367784}"/>
              </a:ext>
            </a:extLst>
          </p:cNvPr>
          <p:cNvSpPr>
            <a:spLocks noGrp="1"/>
          </p:cNvSpPr>
          <p:nvPr>
            <p:ph sz="half" idx="1"/>
          </p:nvPr>
        </p:nvSpPr>
        <p:spPr>
          <a:xfrm>
            <a:off x="685799" y="2069502"/>
            <a:ext cx="5334000" cy="4024125"/>
          </a:xfrm>
        </p:spPr>
        <p:txBody>
          <a:bodyPr vert="horz" lIns="91440" tIns="45720" rIns="91440" bIns="45720" rtlCol="0" anchor="t">
            <a:normAutofit lnSpcReduction="10000"/>
          </a:bodyPr>
          <a:lstStyle/>
          <a:p>
            <a:pPr marL="0" indent="0">
              <a:buNone/>
            </a:pPr>
            <a:r>
              <a:rPr lang="en-GB" dirty="0"/>
              <a:t>In the Autumn term our topic is ‘The Great Fire of London’</a:t>
            </a:r>
          </a:p>
          <a:p>
            <a:pPr marL="0" indent="0">
              <a:buNone/>
            </a:pPr>
            <a:r>
              <a:rPr lang="en-GB" dirty="0"/>
              <a:t>The children tend to love this topic, and not only does it link to our Geography and History lessons, but we also use it for Literacy. </a:t>
            </a:r>
          </a:p>
          <a:p>
            <a:pPr marL="0" indent="0">
              <a:buNone/>
            </a:pPr>
            <a:r>
              <a:rPr lang="en-GB" dirty="0"/>
              <a:t>We have a selection of class texts linked to our topic also. </a:t>
            </a:r>
          </a:p>
          <a:p>
            <a:pPr marL="0" indent="0">
              <a:buNone/>
            </a:pPr>
            <a:endParaRPr lang="en-GB" dirty="0"/>
          </a:p>
          <a:p>
            <a:pPr marL="0" indent="0">
              <a:buNone/>
            </a:pPr>
            <a:r>
              <a:rPr lang="en-GB" dirty="0"/>
              <a:t>We also have a topic on ‘Castles’ and ‘Under the Sea’. </a:t>
            </a:r>
          </a:p>
        </p:txBody>
      </p:sp>
      <p:sp>
        <p:nvSpPr>
          <p:cNvPr id="4" name="Content Placeholder 3">
            <a:extLst>
              <a:ext uri="{FF2B5EF4-FFF2-40B4-BE49-F238E27FC236}">
                <a16:creationId xmlns:a16="http://schemas.microsoft.com/office/drawing/2014/main" id="{3225DFB3-8906-4B1D-883D-5E4B130EE7EB}"/>
              </a:ext>
            </a:extLst>
          </p:cNvPr>
          <p:cNvSpPr>
            <a:spLocks noGrp="1"/>
          </p:cNvSpPr>
          <p:nvPr>
            <p:ph sz="half" idx="2"/>
          </p:nvPr>
        </p:nvSpPr>
        <p:spPr>
          <a:xfrm>
            <a:off x="6172202" y="1896018"/>
            <a:ext cx="5489713" cy="4961982"/>
          </a:xfrm>
        </p:spPr>
        <p:txBody>
          <a:bodyPr vert="horz" lIns="91440" tIns="45720" rIns="91440" bIns="45720" rtlCol="0" anchor="t">
            <a:normAutofit lnSpcReduction="10000"/>
          </a:bodyPr>
          <a:lstStyle/>
          <a:p>
            <a:pPr marL="0" indent="0">
              <a:buNone/>
            </a:pPr>
            <a:r>
              <a:rPr lang="en-GB" dirty="0"/>
              <a:t>In Maths we will start by focusing on place value then addition and subtraction. </a:t>
            </a:r>
          </a:p>
          <a:p>
            <a:pPr marL="0" indent="0">
              <a:buNone/>
            </a:pPr>
            <a:endParaRPr lang="en-GB" dirty="0"/>
          </a:p>
          <a:p>
            <a:pPr marL="0" indent="0">
              <a:buNone/>
            </a:pPr>
            <a:r>
              <a:rPr lang="en-GB" dirty="0"/>
              <a:t>In Literacy we allow the children to write for a variety of purposes including, Non-Chronological reports, letters to persuade and stories. </a:t>
            </a:r>
          </a:p>
          <a:p>
            <a:pPr marL="0" indent="0">
              <a:buNone/>
            </a:pPr>
            <a:endParaRPr lang="en-GB" dirty="0"/>
          </a:p>
          <a:p>
            <a:pPr marL="0" indent="0">
              <a:buNone/>
            </a:pPr>
            <a:r>
              <a:rPr lang="en-GB" dirty="0"/>
              <a:t>In Science we cover:</a:t>
            </a:r>
          </a:p>
          <a:p>
            <a:pPr>
              <a:buFontTx/>
              <a:buChar char="-"/>
            </a:pPr>
            <a:r>
              <a:rPr lang="en-GB" dirty="0"/>
              <a:t>Animals Including Humans </a:t>
            </a:r>
          </a:p>
          <a:p>
            <a:pPr>
              <a:buFontTx/>
              <a:buChar char="-"/>
            </a:pPr>
            <a:r>
              <a:rPr lang="en-GB" dirty="0"/>
              <a:t>Plants</a:t>
            </a:r>
          </a:p>
          <a:p>
            <a:pPr>
              <a:buFontTx/>
              <a:buChar char="-"/>
            </a:pPr>
            <a:r>
              <a:rPr lang="en-GB" dirty="0"/>
              <a:t>Materials </a:t>
            </a:r>
          </a:p>
          <a:p>
            <a:pPr>
              <a:buFontTx/>
              <a:buChar char="-"/>
            </a:pPr>
            <a:r>
              <a:rPr lang="en-GB" dirty="0"/>
              <a:t>-Living things and their Habitats</a:t>
            </a:r>
          </a:p>
        </p:txBody>
      </p:sp>
    </p:spTree>
    <p:extLst>
      <p:ext uri="{BB962C8B-B14F-4D97-AF65-F5344CB8AC3E}">
        <p14:creationId xmlns:p14="http://schemas.microsoft.com/office/powerpoint/2010/main" val="337067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3DAD-4322-40B7-94B1-D76AEBDE1758}"/>
              </a:ext>
            </a:extLst>
          </p:cNvPr>
          <p:cNvSpPr>
            <a:spLocks noGrp="1"/>
          </p:cNvSpPr>
          <p:nvPr>
            <p:ph type="title"/>
          </p:nvPr>
        </p:nvSpPr>
        <p:spPr/>
        <p:txBody>
          <a:bodyPr/>
          <a:lstStyle/>
          <a:p>
            <a:r>
              <a:rPr lang="en-GB" dirty="0"/>
              <a:t>Extra Information</a:t>
            </a:r>
          </a:p>
        </p:txBody>
      </p:sp>
      <p:sp>
        <p:nvSpPr>
          <p:cNvPr id="3" name="Content Placeholder 2">
            <a:extLst>
              <a:ext uri="{FF2B5EF4-FFF2-40B4-BE49-F238E27FC236}">
                <a16:creationId xmlns:a16="http://schemas.microsoft.com/office/drawing/2014/main" id="{E1E2BC87-EC89-47E9-BC7B-6941D5119431}"/>
              </a:ext>
            </a:extLst>
          </p:cNvPr>
          <p:cNvSpPr>
            <a:spLocks noGrp="1"/>
          </p:cNvSpPr>
          <p:nvPr>
            <p:ph sz="half" idx="1"/>
          </p:nvPr>
        </p:nvSpPr>
        <p:spPr>
          <a:xfrm>
            <a:off x="365287" y="2194559"/>
            <a:ext cx="5654513" cy="2861535"/>
          </a:xfrm>
        </p:spPr>
        <p:txBody>
          <a:bodyPr vert="horz" lIns="91440" tIns="45720" rIns="91440" bIns="45720" rtlCol="0" anchor="t">
            <a:normAutofit/>
          </a:bodyPr>
          <a:lstStyle/>
          <a:p>
            <a:pPr marL="0" indent="0">
              <a:buNone/>
            </a:pPr>
            <a:r>
              <a:rPr lang="en-GB" dirty="0"/>
              <a:t>The children will participate in 2 hours of PE each week. </a:t>
            </a:r>
          </a:p>
          <a:p>
            <a:pPr marL="0" indent="0">
              <a:buNone/>
            </a:pPr>
            <a:r>
              <a:rPr lang="en-GB" dirty="0"/>
              <a:t>The children should come to school in their school uniform or school PE kit on the set days. </a:t>
            </a:r>
            <a:endParaRPr lang="en-US" dirty="0"/>
          </a:p>
          <a:p>
            <a:pPr marL="0" indent="0">
              <a:buNone/>
            </a:pPr>
            <a:r>
              <a:rPr lang="en-GB" dirty="0"/>
              <a:t>For Autumn 1 our PE days are Monday and Thursday</a:t>
            </a:r>
          </a:p>
          <a:p>
            <a:pPr marL="0" indent="0">
              <a:buNone/>
            </a:pPr>
            <a:endParaRPr lang="en-GB" dirty="0"/>
          </a:p>
          <a:p>
            <a:pPr marL="0" indent="0">
              <a:buNone/>
            </a:pPr>
            <a:endParaRPr lang="en-GB" dirty="0"/>
          </a:p>
          <a:p>
            <a:pPr marL="0" indent="0">
              <a:buNone/>
            </a:pPr>
            <a:endParaRPr lang="en-GB" dirty="0"/>
          </a:p>
        </p:txBody>
      </p:sp>
      <p:sp>
        <p:nvSpPr>
          <p:cNvPr id="4" name="Content Placeholder 3">
            <a:extLst>
              <a:ext uri="{FF2B5EF4-FFF2-40B4-BE49-F238E27FC236}">
                <a16:creationId xmlns:a16="http://schemas.microsoft.com/office/drawing/2014/main" id="{14419149-72AE-41F0-9FBE-0C612A399E0C}"/>
              </a:ext>
            </a:extLst>
          </p:cNvPr>
          <p:cNvSpPr>
            <a:spLocks noGrp="1"/>
          </p:cNvSpPr>
          <p:nvPr>
            <p:ph sz="half" idx="2"/>
          </p:nvPr>
        </p:nvSpPr>
        <p:spPr>
          <a:xfrm>
            <a:off x="6615952" y="3853926"/>
            <a:ext cx="5334000" cy="2404335"/>
          </a:xfrm>
        </p:spPr>
        <p:txBody>
          <a:bodyPr vert="horz" lIns="91440" tIns="45720" rIns="91440" bIns="45720" rtlCol="0" anchor="t">
            <a:normAutofit/>
          </a:bodyPr>
          <a:lstStyle/>
          <a:p>
            <a:pPr marL="0" indent="0">
              <a:buNone/>
            </a:pPr>
            <a:r>
              <a:rPr lang="en-GB" dirty="0"/>
              <a:t>Our library day is Tuesday.</a:t>
            </a:r>
          </a:p>
          <a:p>
            <a:pPr marL="0" indent="0">
              <a:buNone/>
            </a:pPr>
            <a:endParaRPr lang="en-GB" dirty="0"/>
          </a:p>
          <a:p>
            <a:pPr marL="0" indent="0">
              <a:buNone/>
            </a:pPr>
            <a:r>
              <a:rPr lang="en-GB" dirty="0"/>
              <a:t>Please make sure the children have labels on their jumpers and cardigans. It is also highly recommended that bottles and lunchboxes are named. </a:t>
            </a:r>
          </a:p>
          <a:p>
            <a:pPr marL="0" indent="0">
              <a:buNone/>
            </a:pPr>
            <a:endParaRPr lang="en-GB" dirty="0"/>
          </a:p>
        </p:txBody>
      </p:sp>
    </p:spTree>
    <p:extLst>
      <p:ext uri="{BB962C8B-B14F-4D97-AF65-F5344CB8AC3E}">
        <p14:creationId xmlns:p14="http://schemas.microsoft.com/office/powerpoint/2010/main" val="4097429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C6E3-BEEA-ACE1-CC13-CD696EE372FF}"/>
              </a:ext>
            </a:extLst>
          </p:cNvPr>
          <p:cNvSpPr>
            <a:spLocks noGrp="1"/>
          </p:cNvSpPr>
          <p:nvPr>
            <p:ph type="title"/>
          </p:nvPr>
        </p:nvSpPr>
        <p:spPr/>
        <p:txBody>
          <a:bodyPr/>
          <a:lstStyle/>
          <a:p>
            <a:r>
              <a:rPr lang="en-GB" dirty="0"/>
              <a:t>Year 2 expectations </a:t>
            </a:r>
          </a:p>
        </p:txBody>
      </p:sp>
      <p:sp>
        <p:nvSpPr>
          <p:cNvPr id="3" name="Content Placeholder 2">
            <a:extLst>
              <a:ext uri="{FF2B5EF4-FFF2-40B4-BE49-F238E27FC236}">
                <a16:creationId xmlns:a16="http://schemas.microsoft.com/office/drawing/2014/main" id="{A8E2AF55-B5E6-F611-5A75-DF4EA8071215}"/>
              </a:ext>
            </a:extLst>
          </p:cNvPr>
          <p:cNvSpPr>
            <a:spLocks noGrp="1"/>
          </p:cNvSpPr>
          <p:nvPr>
            <p:ph sz="half" idx="1"/>
          </p:nvPr>
        </p:nvSpPr>
        <p:spPr>
          <a:xfrm>
            <a:off x="685800" y="2194559"/>
            <a:ext cx="7517296" cy="4024125"/>
          </a:xfrm>
        </p:spPr>
        <p:txBody>
          <a:bodyPr vert="horz" lIns="91440" tIns="45720" rIns="91440" bIns="45720" rtlCol="0" anchor="t">
            <a:normAutofit/>
          </a:bodyPr>
          <a:lstStyle/>
          <a:p>
            <a:pPr marL="0" indent="0">
              <a:buNone/>
            </a:pPr>
            <a:r>
              <a:rPr lang="en-GB" dirty="0"/>
              <a:t>We encourage you to read with your children 3 times a week for 15 minutes. </a:t>
            </a:r>
          </a:p>
          <a:p>
            <a:pPr marL="0" indent="0">
              <a:buNone/>
            </a:pPr>
            <a:endParaRPr lang="en-GB" dirty="0"/>
          </a:p>
          <a:p>
            <a:pPr marL="0" indent="0">
              <a:buNone/>
            </a:pPr>
            <a:r>
              <a:rPr lang="en-GB" dirty="0"/>
              <a:t>Reading books will be changed on a Monday, please ensure your children bring their books into school every day.</a:t>
            </a:r>
          </a:p>
          <a:p>
            <a:pPr marL="0" indent="0">
              <a:buNone/>
            </a:pPr>
            <a:endParaRPr lang="en-GB" dirty="0"/>
          </a:p>
          <a:p>
            <a:pPr marL="0" indent="0">
              <a:buNone/>
            </a:pPr>
            <a:r>
              <a:rPr lang="en-GB" dirty="0"/>
              <a:t>Home learning will be set every Friday on Seesaw and we check to make sure the homework has been completed by the following Thursday. We will alternate between Maths and Literacy each week. </a:t>
            </a:r>
          </a:p>
        </p:txBody>
      </p:sp>
    </p:spTree>
    <p:extLst>
      <p:ext uri="{BB962C8B-B14F-4D97-AF65-F5344CB8AC3E}">
        <p14:creationId xmlns:p14="http://schemas.microsoft.com/office/powerpoint/2010/main" val="2120623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EB597-4514-431B-8638-A1A884E87F64}"/>
              </a:ext>
            </a:extLst>
          </p:cNvPr>
          <p:cNvSpPr>
            <a:spLocks noGrp="1"/>
          </p:cNvSpPr>
          <p:nvPr>
            <p:ph type="title"/>
          </p:nvPr>
        </p:nvSpPr>
        <p:spPr/>
        <p:txBody>
          <a:bodyPr/>
          <a:lstStyle/>
          <a:p>
            <a:r>
              <a:rPr lang="en-GB" dirty="0"/>
              <a:t>Experiences</a:t>
            </a:r>
          </a:p>
        </p:txBody>
      </p:sp>
      <p:sp>
        <p:nvSpPr>
          <p:cNvPr id="3" name="Content Placeholder 2">
            <a:extLst>
              <a:ext uri="{FF2B5EF4-FFF2-40B4-BE49-F238E27FC236}">
                <a16:creationId xmlns:a16="http://schemas.microsoft.com/office/drawing/2014/main" id="{343565D8-F070-4C09-925C-F716476FC159}"/>
              </a:ext>
            </a:extLst>
          </p:cNvPr>
          <p:cNvSpPr>
            <a:spLocks noGrp="1"/>
          </p:cNvSpPr>
          <p:nvPr>
            <p:ph sz="half" idx="1"/>
          </p:nvPr>
        </p:nvSpPr>
        <p:spPr>
          <a:xfrm>
            <a:off x="365288" y="2187181"/>
            <a:ext cx="6450291" cy="4024125"/>
          </a:xfrm>
        </p:spPr>
        <p:txBody>
          <a:bodyPr>
            <a:normAutofit/>
          </a:bodyPr>
          <a:lstStyle/>
          <a:p>
            <a:pPr marL="0" indent="0">
              <a:buNone/>
            </a:pPr>
            <a:r>
              <a:rPr lang="en-GB" dirty="0"/>
              <a:t>The children will have many amazing opportunities throughout the year. We have a range of dance workshops as well as set days such as World Book Day, Number Day, Yellow Day, Reindeer Run, Red Nose Day and Sports Day. </a:t>
            </a:r>
          </a:p>
          <a:p>
            <a:pPr marL="0" indent="0">
              <a:buNone/>
            </a:pPr>
            <a:endParaRPr lang="en-GB" dirty="0"/>
          </a:p>
          <a:p>
            <a:pPr marL="0" indent="0">
              <a:buNone/>
            </a:pPr>
            <a:r>
              <a:rPr lang="en-GB" dirty="0"/>
              <a:t>We also hope the children can go on a couple of external trips to Windsor Castle and Sea Life London Aquarium this year. This does depend on many factors such as funds, staffing and the destination availability.</a:t>
            </a:r>
          </a:p>
        </p:txBody>
      </p:sp>
    </p:spTree>
    <p:extLst>
      <p:ext uri="{BB962C8B-B14F-4D97-AF65-F5344CB8AC3E}">
        <p14:creationId xmlns:p14="http://schemas.microsoft.com/office/powerpoint/2010/main" val="1050572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8DE11-FCE9-4703-8BE8-35E52E3772C7}"/>
              </a:ext>
            </a:extLst>
          </p:cNvPr>
          <p:cNvSpPr>
            <a:spLocks noGrp="1"/>
          </p:cNvSpPr>
          <p:nvPr>
            <p:ph type="title"/>
          </p:nvPr>
        </p:nvSpPr>
        <p:spPr/>
        <p:txBody>
          <a:bodyPr/>
          <a:lstStyle/>
          <a:p>
            <a:r>
              <a:rPr lang="en-GB" dirty="0"/>
              <a:t>Sats</a:t>
            </a:r>
          </a:p>
        </p:txBody>
      </p:sp>
      <p:sp>
        <p:nvSpPr>
          <p:cNvPr id="3" name="Content Placeholder 2">
            <a:extLst>
              <a:ext uri="{FF2B5EF4-FFF2-40B4-BE49-F238E27FC236}">
                <a16:creationId xmlns:a16="http://schemas.microsoft.com/office/drawing/2014/main" id="{F8F29536-DF5F-45C9-9A24-13CF5D60B03F}"/>
              </a:ext>
            </a:extLst>
          </p:cNvPr>
          <p:cNvSpPr>
            <a:spLocks noGrp="1"/>
          </p:cNvSpPr>
          <p:nvPr>
            <p:ph sz="half" idx="1"/>
          </p:nvPr>
        </p:nvSpPr>
        <p:spPr>
          <a:xfrm>
            <a:off x="288233" y="1410887"/>
            <a:ext cx="5506278" cy="5592416"/>
          </a:xfrm>
        </p:spPr>
        <p:txBody>
          <a:bodyPr vert="horz" lIns="91440" tIns="45720" rIns="91440" bIns="45720" rtlCol="0" anchor="t">
            <a:normAutofit/>
          </a:bodyPr>
          <a:lstStyle/>
          <a:p>
            <a:pPr marL="0" indent="0">
              <a:buNone/>
            </a:pPr>
            <a:r>
              <a:rPr lang="en-GB" dirty="0"/>
              <a:t>A recent change to the curriculum are the KS1 SATs. SATs are no longer statutory for Year 2. However, the assessments serve as a marker to how well children are learning and retaining the information taught in KS1 before they progress into KS2.</a:t>
            </a:r>
          </a:p>
          <a:p>
            <a:pPr marL="0" indent="0">
              <a:buNone/>
            </a:pPr>
            <a:endParaRPr lang="en-GB" dirty="0"/>
          </a:p>
          <a:p>
            <a:pPr marL="0" indent="0">
              <a:buNone/>
            </a:pPr>
            <a:r>
              <a:rPr lang="en-GB" dirty="0"/>
              <a:t>We believe it is important that the children do not worry about SATs. </a:t>
            </a:r>
          </a:p>
          <a:p>
            <a:pPr marL="0" indent="0">
              <a:buNone/>
            </a:pPr>
            <a:endParaRPr lang="en-GB" dirty="0"/>
          </a:p>
          <a:p>
            <a:pPr marL="0" indent="0">
              <a:buNone/>
            </a:pPr>
            <a:r>
              <a:rPr lang="en-GB" dirty="0"/>
              <a:t>We will not be putting any additional pressure on the children, we will not speak about it to them at the start of the year, but we will make it a fun and exciting week for them.</a:t>
            </a:r>
          </a:p>
          <a:p>
            <a:pPr marL="0" indent="0">
              <a:buNone/>
            </a:pPr>
            <a:endParaRPr lang="en-GB" dirty="0"/>
          </a:p>
        </p:txBody>
      </p:sp>
      <p:sp>
        <p:nvSpPr>
          <p:cNvPr id="4" name="Content Placeholder 3">
            <a:extLst>
              <a:ext uri="{FF2B5EF4-FFF2-40B4-BE49-F238E27FC236}">
                <a16:creationId xmlns:a16="http://schemas.microsoft.com/office/drawing/2014/main" id="{7682378E-D516-4A20-874C-CD573F564A76}"/>
              </a:ext>
            </a:extLst>
          </p:cNvPr>
          <p:cNvSpPr>
            <a:spLocks noGrp="1"/>
          </p:cNvSpPr>
          <p:nvPr>
            <p:ph sz="half" idx="2"/>
          </p:nvPr>
        </p:nvSpPr>
        <p:spPr>
          <a:xfrm>
            <a:off x="6304724" y="2057401"/>
            <a:ext cx="5334000" cy="3477371"/>
          </a:xfrm>
        </p:spPr>
        <p:txBody>
          <a:bodyPr vert="horz" lIns="91440" tIns="45720" rIns="91440" bIns="45720" rtlCol="0" anchor="t">
            <a:normAutofit/>
          </a:bodyPr>
          <a:lstStyle/>
          <a:p>
            <a:pPr marL="0" indent="0">
              <a:buNone/>
            </a:pPr>
            <a:r>
              <a:rPr lang="en-GB" dirty="0"/>
              <a:t>The children will be used to the test formalities as throughout the year we complete various tests. </a:t>
            </a:r>
          </a:p>
          <a:p>
            <a:pPr marL="0" indent="0">
              <a:buNone/>
            </a:pPr>
            <a:endParaRPr lang="en-GB" dirty="0"/>
          </a:p>
          <a:p>
            <a:pPr marL="0" indent="0">
              <a:buNone/>
            </a:pPr>
            <a:r>
              <a:rPr lang="en-GB" dirty="0"/>
              <a:t>We do this to allow the children to become familiar with sitting on their own table as well as in silence. This helps us support the children’s learning as well as preparing them for later in their school journey. </a:t>
            </a:r>
          </a:p>
        </p:txBody>
      </p:sp>
    </p:spTree>
    <p:extLst>
      <p:ext uri="{BB962C8B-B14F-4D97-AF65-F5344CB8AC3E}">
        <p14:creationId xmlns:p14="http://schemas.microsoft.com/office/powerpoint/2010/main" val="255007458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FA1A45DE048D478D29AEAF1E29DFE6" ma:contentTypeVersion="14" ma:contentTypeDescription="Create a new document." ma:contentTypeScope="" ma:versionID="f62e449f56e938e98565fb25963ad9fb">
  <xsd:schema xmlns:xsd="http://www.w3.org/2001/XMLSchema" xmlns:xs="http://www.w3.org/2001/XMLSchema" xmlns:p="http://schemas.microsoft.com/office/2006/metadata/properties" xmlns:ns3="f053a462-3214-4ca2-870d-64365c098f8d" xmlns:ns4="768ff48b-d049-488a-8001-9bc35e505b2c" targetNamespace="http://schemas.microsoft.com/office/2006/metadata/properties" ma:root="true" ma:fieldsID="c1379ebc1a9419578aa96ad424569c91" ns3:_="" ns4:_="">
    <xsd:import namespace="f053a462-3214-4ca2-870d-64365c098f8d"/>
    <xsd:import namespace="768ff48b-d049-488a-8001-9bc35e505b2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LengthInSecond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53a462-3214-4ca2-870d-64365c098f8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8ff48b-d049-488a-8001-9bc35e505b2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26C778-EF43-4DFC-A4A5-EBA8616D4E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53a462-3214-4ca2-870d-64365c098f8d"/>
    <ds:schemaRef ds:uri="768ff48b-d049-488a-8001-9bc35e505b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F72DB2-2772-4792-A172-C2B833B95715}">
  <ds:schemaRefs>
    <ds:schemaRef ds:uri="http://schemas.microsoft.com/sharepoint/v3/contenttype/forms"/>
  </ds:schemaRefs>
</ds:datastoreItem>
</file>

<file path=customXml/itemProps3.xml><?xml version="1.0" encoding="utf-8"?>
<ds:datastoreItem xmlns:ds="http://schemas.openxmlformats.org/officeDocument/2006/customXml" ds:itemID="{7E156D43-A610-400C-882E-27C3F8DE02F7}">
  <ds:schemaRefs>
    <ds:schemaRef ds:uri="http://schemas.microsoft.com/office/infopath/2007/PartnerControls"/>
    <ds:schemaRef ds:uri="768ff48b-d049-488a-8001-9bc35e505b2c"/>
    <ds:schemaRef ds:uri="http://schemas.openxmlformats.org/package/2006/metadata/core-properties"/>
    <ds:schemaRef ds:uri="http://purl.org/dc/terms/"/>
    <ds:schemaRef ds:uri="http://purl.org/dc/dcmitype/"/>
    <ds:schemaRef ds:uri="http://schemas.microsoft.com/office/2006/documentManagement/types"/>
    <ds:schemaRef ds:uri="http://www.w3.org/XML/1998/namespace"/>
    <ds:schemaRef ds:uri="http://purl.org/dc/elements/1.1/"/>
    <ds:schemaRef ds:uri="http://schemas.microsoft.com/office/2006/metadata/properties"/>
    <ds:schemaRef ds:uri="f053a462-3214-4ca2-870d-64365c098f8d"/>
  </ds:schemaRefs>
</ds:datastoreItem>
</file>

<file path=docProps/app.xml><?xml version="1.0" encoding="utf-8"?>
<Properties xmlns="http://schemas.openxmlformats.org/officeDocument/2006/extended-properties" xmlns:vt="http://schemas.openxmlformats.org/officeDocument/2006/docPropsVTypes">
  <Template>TM04033937[[fn=Vapor Trail]]</Template>
  <TotalTime>168</TotalTime>
  <Words>558</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PowerPoint Presentation</vt:lpstr>
      <vt:lpstr>Staff</vt:lpstr>
      <vt:lpstr>Timetable</vt:lpstr>
      <vt:lpstr>What we cover in Year 2</vt:lpstr>
      <vt:lpstr>Extra Information</vt:lpstr>
      <vt:lpstr>Year 2 expectations </vt:lpstr>
      <vt:lpstr>Experiences</vt:lpstr>
      <vt:lpstr>Sats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Knowles</dc:creator>
  <cp:lastModifiedBy>Christina Clarke</cp:lastModifiedBy>
  <cp:revision>100</cp:revision>
  <dcterms:created xsi:type="dcterms:W3CDTF">2022-09-01T17:35:21Z</dcterms:created>
  <dcterms:modified xsi:type="dcterms:W3CDTF">2025-09-05T07:26:54Z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0x01010018FA1A45DE048D478D29AEAF1E29DFE6</vt:lpwstr>
  </property>
</Properties>
</file>