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70" r:id="rId8"/>
    <p:sldId id="272" r:id="rId9"/>
    <p:sldId id="273" r:id="rId10"/>
    <p:sldId id="262" r:id="rId11"/>
    <p:sldId id="259" r:id="rId12"/>
    <p:sldId id="271" r:id="rId13"/>
    <p:sldId id="266" r:id="rId14"/>
    <p:sldId id="267" r:id="rId15"/>
    <p:sldId id="265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618"/>
    <a:srgbClr val="E62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1471-3094-FC1F-6912-094BE587E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AF158-0BF4-6F2D-7D0F-DE01C1A0D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FB9A-73AC-E9E0-02E2-DCEAC1E3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67204-6375-50A0-2C28-181267C6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72DD-7D88-8408-3808-76CBDD08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ED5A-82F4-823A-A2A3-89348127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34334-98A4-0B4D-D208-0612E0E12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E19CA-87E6-49CD-CDFA-E9832EA7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53FA-CEA6-4058-656C-240BCDE3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B3BFD-3F6C-A1BB-BEA8-49D07040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4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9A7FB-E951-E493-4042-EE8B7DA54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B11D3-34DA-3008-8B95-5F53E13C2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7259-5BC6-3C4C-25B6-94FF6AC4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FE46-C6E3-2DD4-68DA-F22AA3CD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05ADB-7420-5C5F-C900-5F6BE741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8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12BB-1182-1FD0-EF05-CDA3F0C6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EA9C-6C14-D048-4BD7-9E6F0BEC1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390F-CDB5-8C83-FA53-C4682130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D729-2D51-7578-C7B4-4075D3A8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A268E-DD8F-4EDF-7BD6-D8EC6511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B81A-AF94-F694-10C7-AA77DB48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B774C-E7D1-8621-7D81-C99CED981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CEE8-8D88-F4FB-D03F-23B057CA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CDF7F-532F-EBD3-F4AC-48A80BF7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C4183-48B2-B03A-8801-4EBE769C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5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4C3C-8042-611B-D9AD-2FD987F0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3FBA9-2E8A-320B-031C-953DF3C4F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A9DB9-14EA-7011-B88D-EDEADFDF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3D11C-4181-BFB5-8247-8D9E95A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B0390-2CEA-F06C-680D-DBD71E83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4A93-DBE9-7FE2-4EF3-A41E92B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0F02-5C9C-11E8-6D51-5DC9F062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C7C4-F126-3A8E-BD2C-F74D3A1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968D2-EF16-7F58-AABD-43A233416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7640E-E1FB-3DA4-6E8A-96413A1F1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8ECF-2C6F-3335-A284-1F01AD851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6B218-F9AF-AB1E-0961-AF291B34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D4648-AD19-CC98-3621-C9FA9DB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8ECC8-BA1C-7DF2-84CD-52090AA5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613F-BBC8-ADDC-BF4D-79CFDFE5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F79D2-5085-F967-DCD8-09A5E292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7ED21-5BC4-47A5-258B-B75ECE78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F82F1-DFE3-E3AC-3F0A-7F1D5713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3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37662-D906-8AEC-7EBB-E498B12F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53A53-BCD6-C9A7-75F4-D440E9C8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63255-3A1F-DF95-3B98-487822E7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1F8A-93C5-E523-6A19-C2F4BAAD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2E64-32C0-2E0D-ED39-ABEE81040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66E0B-4CDC-0738-F282-5F5A0F1CF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3A61-068B-7D2D-2B6D-063A8B48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45D2C-A81D-4E49-F229-DD871D52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FAA87-53FF-3106-9069-EC5B6DA2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7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FABD-9BDA-ECC5-311E-1F1D869D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718E1-284F-279B-C3BB-8EAA8A3C1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6DB76-5CC6-7473-080F-B7A91F652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F6CD-CAED-A2B8-C163-C50D6F1B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F973B-7EDE-AAB6-2482-A36B848C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BBCAC-34EF-5038-5ACF-F877B86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4E237-2134-EC2A-FCE3-AAA0D688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8AD5-FA46-DA87-A2CE-6AA97C136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0367-D28C-8057-5304-2542E133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740D-955B-4D42-BF6A-D01A9C8D425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F212-D392-3C66-4CC4-BDA8DC66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EAD2-A82D-39F0-4253-AE34A5064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329-994D-46C3-93F9-DD69ACAD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0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68FF-099A-9AC8-6B90-AF04CC2612B0}"/>
              </a:ext>
            </a:extLst>
          </p:cNvPr>
          <p:cNvSpPr txBox="1"/>
          <p:nvPr/>
        </p:nvSpPr>
        <p:spPr>
          <a:xfrm>
            <a:off x="5810089" y="144132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What does it mean to be human?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Another lightbulb moment! – Gifts To Give">
            <a:extLst>
              <a:ext uri="{FF2B5EF4-FFF2-40B4-BE49-F238E27FC236}">
                <a16:creationId xmlns:a16="http://schemas.microsoft.com/office/drawing/2014/main" id="{DBBB153C-B495-F2C8-5000-C875FC68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30529" y="81067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A7539-E76F-463E-A738-60361FE0B143}"/>
              </a:ext>
            </a:extLst>
          </p:cNvPr>
          <p:cNvSpPr/>
          <p:nvPr/>
        </p:nvSpPr>
        <p:spPr>
          <a:xfrm>
            <a:off x="321212" y="394692"/>
            <a:ext cx="115495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It’s connected to personality, we are not just bone and flesh, we have personalities. You might not have the same personality if you didn’t have a soul</a:t>
            </a:r>
          </a:p>
          <a:p>
            <a:endParaRPr lang="en-GB" sz="2800" b="1" dirty="0">
              <a:solidFill>
                <a:schemeClr val="accent6"/>
              </a:solidFill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5C837-463E-482E-9EB9-2F32ADC2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55" y="1754431"/>
            <a:ext cx="3962400" cy="4333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AE8DA7-977E-4BBB-B3D8-1E0AB0B75738}"/>
              </a:ext>
            </a:extLst>
          </p:cNvPr>
          <p:cNvSpPr/>
          <p:nvPr/>
        </p:nvSpPr>
        <p:spPr>
          <a:xfrm>
            <a:off x="321212" y="196435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Humans have a soul but animals don’t</a:t>
            </a:r>
          </a:p>
          <a:p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A04D8-02B0-47F7-9EAE-29A7073D81DA}"/>
              </a:ext>
            </a:extLst>
          </p:cNvPr>
          <p:cNvSpPr/>
          <p:nvPr/>
        </p:nvSpPr>
        <p:spPr>
          <a:xfrm>
            <a:off x="294954" y="5273301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solidFill>
                <a:schemeClr val="accent6"/>
              </a:solidFill>
            </a:endParaRPr>
          </a:p>
          <a:p>
            <a:endParaRPr lang="en-GB" b="1" dirty="0">
              <a:solidFill>
                <a:schemeClr val="accent6"/>
              </a:solidFill>
            </a:endParaRPr>
          </a:p>
          <a:p>
            <a:r>
              <a:rPr lang="en-GB" sz="2800" b="1" dirty="0">
                <a:solidFill>
                  <a:schemeClr val="accent6"/>
                </a:solidFill>
              </a:rPr>
              <a:t>The soul is in the heart rather than the mind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696A1-E1BF-4745-9263-5E1C5610994E}"/>
              </a:ext>
            </a:extLst>
          </p:cNvPr>
          <p:cNvSpPr/>
          <p:nvPr/>
        </p:nvSpPr>
        <p:spPr>
          <a:xfrm>
            <a:off x="321212" y="2905780"/>
            <a:ext cx="4381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The soul shows who you 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575C03-2E21-4809-9300-C8BB60FF3739}"/>
              </a:ext>
            </a:extLst>
          </p:cNvPr>
          <p:cNvSpPr/>
          <p:nvPr/>
        </p:nvSpPr>
        <p:spPr>
          <a:xfrm>
            <a:off x="294954" y="3864231"/>
            <a:ext cx="443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Evil people don’t have a soul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CA8D6-0B13-4F30-891E-B08B0E0A54A8}"/>
              </a:ext>
            </a:extLst>
          </p:cNvPr>
          <p:cNvSpPr/>
          <p:nvPr/>
        </p:nvSpPr>
        <p:spPr>
          <a:xfrm>
            <a:off x="294954" y="4822682"/>
            <a:ext cx="581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When someone dies, their soul leaves</a:t>
            </a:r>
          </a:p>
        </p:txBody>
      </p:sp>
    </p:spTree>
    <p:extLst>
      <p:ext uri="{BB962C8B-B14F-4D97-AF65-F5344CB8AC3E}">
        <p14:creationId xmlns:p14="http://schemas.microsoft.com/office/powerpoint/2010/main" val="17220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E6317-0852-0179-620D-0E3915A1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6" y="643467"/>
            <a:ext cx="898558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68FF-099A-9AC8-6B90-AF04CC2612B0}"/>
              </a:ext>
            </a:extLst>
          </p:cNvPr>
          <p:cNvSpPr txBox="1"/>
          <p:nvPr/>
        </p:nvSpPr>
        <p:spPr>
          <a:xfrm>
            <a:off x="5810089" y="144132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do we know the reality we perceive really exists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Another lightbulb moment! – Gifts To Give">
            <a:extLst>
              <a:ext uri="{FF2B5EF4-FFF2-40B4-BE49-F238E27FC236}">
                <a16:creationId xmlns:a16="http://schemas.microsoft.com/office/drawing/2014/main" id="{DBBB153C-B495-F2C8-5000-C875FC68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30529" y="81067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325E4-6EF5-4359-8DAA-6E37DE27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9" y="1034282"/>
            <a:ext cx="3451242" cy="38294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E6B4199-FADA-4740-AAF0-890D8B7B16AD}"/>
              </a:ext>
            </a:extLst>
          </p:cNvPr>
          <p:cNvSpPr/>
          <p:nvPr/>
        </p:nvSpPr>
        <p:spPr>
          <a:xfrm>
            <a:off x="711200" y="80109"/>
            <a:ext cx="2452914" cy="1908347"/>
          </a:xfrm>
          <a:prstGeom prst="cloudCallout">
            <a:avLst>
              <a:gd name="adj1" fmla="val 77232"/>
              <a:gd name="adj2" fmla="val 23545"/>
            </a:avLst>
          </a:prstGeom>
          <a:solidFill>
            <a:srgbClr val="E62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don’t….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C149C9F-5198-4187-9E67-AFB1C10C755A}"/>
              </a:ext>
            </a:extLst>
          </p:cNvPr>
          <p:cNvSpPr/>
          <p:nvPr/>
        </p:nvSpPr>
        <p:spPr>
          <a:xfrm>
            <a:off x="8295484" y="191245"/>
            <a:ext cx="3195711" cy="3158716"/>
          </a:xfrm>
          <a:prstGeom prst="cloudCallout">
            <a:avLst>
              <a:gd name="adj1" fmla="val -67651"/>
              <a:gd name="adj2" fmla="val 46928"/>
            </a:avLst>
          </a:prstGeom>
          <a:solidFill>
            <a:srgbClr val="E62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Our dreams could be real and life could be our dreams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8241F9-173E-41C4-BEDD-FAF65ECEA004}"/>
              </a:ext>
            </a:extLst>
          </p:cNvPr>
          <p:cNvSpPr/>
          <p:nvPr/>
        </p:nvSpPr>
        <p:spPr>
          <a:xfrm>
            <a:off x="9336783" y="3508040"/>
            <a:ext cx="2278966" cy="1769532"/>
          </a:xfrm>
          <a:prstGeom prst="cloudCallout">
            <a:avLst>
              <a:gd name="adj1" fmla="val -124003"/>
              <a:gd name="adj2" fmla="val -8255"/>
            </a:avLst>
          </a:prstGeom>
          <a:solidFill>
            <a:srgbClr val="E62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It could all be an illusion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C094772-EDBD-4D8D-8673-DCD04680C0E7}"/>
              </a:ext>
            </a:extLst>
          </p:cNvPr>
          <p:cNvSpPr/>
          <p:nvPr/>
        </p:nvSpPr>
        <p:spPr>
          <a:xfrm>
            <a:off x="232228" y="2496457"/>
            <a:ext cx="3773715" cy="4122057"/>
          </a:xfrm>
          <a:prstGeom prst="cloudCallout">
            <a:avLst>
              <a:gd name="adj1" fmla="val 74529"/>
              <a:gd name="adj2" fmla="val -25430"/>
            </a:avLst>
          </a:prstGeom>
          <a:solidFill>
            <a:srgbClr val="E62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have no evidence that this reality really exists -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there is no proof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B515348-0583-4C3E-A34B-056CF69355F8}"/>
              </a:ext>
            </a:extLst>
          </p:cNvPr>
          <p:cNvSpPr/>
          <p:nvPr/>
        </p:nvSpPr>
        <p:spPr>
          <a:xfrm>
            <a:off x="4296231" y="5087397"/>
            <a:ext cx="4915998" cy="1908347"/>
          </a:xfrm>
          <a:prstGeom prst="cloudCallout">
            <a:avLst>
              <a:gd name="adj1" fmla="val -14589"/>
              <a:gd name="adj2" fmla="val -76089"/>
            </a:avLst>
          </a:prstGeom>
          <a:solidFill>
            <a:srgbClr val="E62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There could be some other reality</a:t>
            </a:r>
          </a:p>
        </p:txBody>
      </p:sp>
    </p:spTree>
    <p:extLst>
      <p:ext uri="{BB962C8B-B14F-4D97-AF65-F5344CB8AC3E}">
        <p14:creationId xmlns:p14="http://schemas.microsoft.com/office/powerpoint/2010/main" val="155348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6490B-CDBA-4E53-9854-DD49FB923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28" y="1072588"/>
            <a:ext cx="3704543" cy="492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1C9B231-0C84-4B87-A971-C410CC1A7E23}"/>
              </a:ext>
            </a:extLst>
          </p:cNvPr>
          <p:cNvSpPr/>
          <p:nvPr/>
        </p:nvSpPr>
        <p:spPr>
          <a:xfrm>
            <a:off x="391886" y="275772"/>
            <a:ext cx="2409371" cy="2409372"/>
          </a:xfrm>
          <a:prstGeom prst="cloudCallout">
            <a:avLst>
              <a:gd name="adj1" fmla="val 93022"/>
              <a:gd name="adj2" fmla="val 19729"/>
            </a:avLst>
          </a:prstGeom>
          <a:solidFill>
            <a:srgbClr val="F04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can use our five senses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8DCE8F1-0587-40FA-9231-559744E92F15}"/>
              </a:ext>
            </a:extLst>
          </p:cNvPr>
          <p:cNvSpPr/>
          <p:nvPr/>
        </p:nvSpPr>
        <p:spPr>
          <a:xfrm>
            <a:off x="8432800" y="275772"/>
            <a:ext cx="3497943" cy="2409372"/>
          </a:xfrm>
          <a:prstGeom prst="cloudCallout">
            <a:avLst>
              <a:gd name="adj1" fmla="val -74849"/>
              <a:gd name="adj2" fmla="val 28162"/>
            </a:avLst>
          </a:prstGeom>
          <a:solidFill>
            <a:srgbClr val="F04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are meeting other people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C4AF2A7-D216-4DB7-BA60-0FD26D5B393F}"/>
              </a:ext>
            </a:extLst>
          </p:cNvPr>
          <p:cNvSpPr/>
          <p:nvPr/>
        </p:nvSpPr>
        <p:spPr>
          <a:xfrm>
            <a:off x="0" y="2859314"/>
            <a:ext cx="4243728" cy="3541485"/>
          </a:xfrm>
          <a:prstGeom prst="cloudCallout">
            <a:avLst>
              <a:gd name="adj1" fmla="val 66448"/>
              <a:gd name="adj2" fmla="val -41337"/>
            </a:avLst>
          </a:prstGeom>
          <a:solidFill>
            <a:srgbClr val="F04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your dreams, you can’t control you actions but it life, we feel like we do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13EF51D-6FD1-4125-86AE-424891644F6C}"/>
              </a:ext>
            </a:extLst>
          </p:cNvPr>
          <p:cNvSpPr/>
          <p:nvPr/>
        </p:nvSpPr>
        <p:spPr>
          <a:xfrm>
            <a:off x="7590972" y="3537148"/>
            <a:ext cx="4441372" cy="2841879"/>
          </a:xfrm>
          <a:prstGeom prst="cloudCallout">
            <a:avLst>
              <a:gd name="adj1" fmla="val -68743"/>
              <a:gd name="adj2" fmla="val -29498"/>
            </a:avLst>
          </a:prstGeom>
          <a:solidFill>
            <a:srgbClr val="F04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Our senses can’t always be trusted so we don’t know what actually happens</a:t>
            </a:r>
          </a:p>
        </p:txBody>
      </p:sp>
    </p:spTree>
    <p:extLst>
      <p:ext uri="{BB962C8B-B14F-4D97-AF65-F5344CB8AC3E}">
        <p14:creationId xmlns:p14="http://schemas.microsoft.com/office/powerpoint/2010/main" val="322509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741BF-D5B0-45FF-BABB-7E91D2F7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1887932"/>
            <a:ext cx="4464050" cy="308213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74773EA-3E64-4C7A-B879-C7584084C686}"/>
              </a:ext>
            </a:extLst>
          </p:cNvPr>
          <p:cNvSpPr/>
          <p:nvPr/>
        </p:nvSpPr>
        <p:spPr>
          <a:xfrm>
            <a:off x="431409" y="379828"/>
            <a:ext cx="3375675" cy="2391506"/>
          </a:xfrm>
          <a:prstGeom prst="cloudCallout">
            <a:avLst>
              <a:gd name="adj1" fmla="val 76932"/>
              <a:gd name="adj2" fmla="val 59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If we were in an illusion, we wouldn’t feel pain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9E993FF-B9D5-405D-8473-60D521DEE8DD}"/>
              </a:ext>
            </a:extLst>
          </p:cNvPr>
          <p:cNvSpPr/>
          <p:nvPr/>
        </p:nvSpPr>
        <p:spPr>
          <a:xfrm>
            <a:off x="8600621" y="0"/>
            <a:ext cx="3159970" cy="3545058"/>
          </a:xfrm>
          <a:prstGeom prst="cloudCallout">
            <a:avLst>
              <a:gd name="adj1" fmla="val -70694"/>
              <a:gd name="adj2" fmla="val 47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world was perfect but imperfect people changed it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0E1D3F8-EA7B-48C9-891D-D8399EE15156}"/>
              </a:ext>
            </a:extLst>
          </p:cNvPr>
          <p:cNvSpPr/>
          <p:nvPr/>
        </p:nvSpPr>
        <p:spPr>
          <a:xfrm>
            <a:off x="263265" y="3235569"/>
            <a:ext cx="3375675" cy="2968283"/>
          </a:xfrm>
          <a:prstGeom prst="cloudCallout">
            <a:avLst>
              <a:gd name="adj1" fmla="val 104677"/>
              <a:gd name="adj2" fmla="val -20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dream, therefore we know if we are awake or not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14062C0-D314-4813-9D23-010A016EF886}"/>
              </a:ext>
            </a:extLst>
          </p:cNvPr>
          <p:cNvSpPr/>
          <p:nvPr/>
        </p:nvSpPr>
        <p:spPr>
          <a:xfrm>
            <a:off x="4712677" y="379828"/>
            <a:ext cx="3159970" cy="1012874"/>
          </a:xfrm>
          <a:prstGeom prst="cloudCallout">
            <a:avLst>
              <a:gd name="adj1" fmla="val -19497"/>
              <a:gd name="adj2" fmla="val 9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are alive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33F9EA9-63F3-42DB-8CB3-278E807B8761}"/>
              </a:ext>
            </a:extLst>
          </p:cNvPr>
          <p:cNvSpPr/>
          <p:nvPr/>
        </p:nvSpPr>
        <p:spPr>
          <a:xfrm>
            <a:off x="8930108" y="3685735"/>
            <a:ext cx="2998627" cy="2968283"/>
          </a:xfrm>
          <a:prstGeom prst="cloudCallout">
            <a:avLst>
              <a:gd name="adj1" fmla="val -102135"/>
              <a:gd name="adj2" fmla="val -1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 never know if life is an image – a hologram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0AE0009-2FFE-4DE9-9DA7-4DBEE98EB589}"/>
              </a:ext>
            </a:extLst>
          </p:cNvPr>
          <p:cNvSpPr/>
          <p:nvPr/>
        </p:nvSpPr>
        <p:spPr>
          <a:xfrm>
            <a:off x="4318782" y="5303520"/>
            <a:ext cx="3685735" cy="1174652"/>
          </a:xfrm>
          <a:prstGeom prst="cloudCallout">
            <a:avLst>
              <a:gd name="adj1" fmla="val 10991"/>
              <a:gd name="adj2" fmla="val -115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our life a video game?</a:t>
            </a:r>
          </a:p>
        </p:txBody>
      </p:sp>
    </p:spTree>
    <p:extLst>
      <p:ext uri="{BB962C8B-B14F-4D97-AF65-F5344CB8AC3E}">
        <p14:creationId xmlns:p14="http://schemas.microsoft.com/office/powerpoint/2010/main" val="201540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68FF-099A-9AC8-6B90-AF04CC2612B0}"/>
              </a:ext>
            </a:extLst>
          </p:cNvPr>
          <p:cNvSpPr txBox="1"/>
          <p:nvPr/>
        </p:nvSpPr>
        <p:spPr>
          <a:xfrm>
            <a:off x="5708778" y="1179205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Some final thoughts…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Another lightbulb moment! – Gifts To Give">
            <a:extLst>
              <a:ext uri="{FF2B5EF4-FFF2-40B4-BE49-F238E27FC236}">
                <a16:creationId xmlns:a16="http://schemas.microsoft.com/office/drawing/2014/main" id="{DBBB153C-B495-F2C8-5000-C875FC68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30529" y="81067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092E072-95C1-4DAE-BB8A-82187A514E9B}"/>
              </a:ext>
            </a:extLst>
          </p:cNvPr>
          <p:cNvSpPr/>
          <p:nvPr/>
        </p:nvSpPr>
        <p:spPr>
          <a:xfrm>
            <a:off x="3129247" y="2979694"/>
            <a:ext cx="5401993" cy="387830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To you you’re perfect but you may be imperfect to others – it’s the same for everyone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8A9FF9F-BA7F-49EC-8448-971EF64CA57E}"/>
              </a:ext>
            </a:extLst>
          </p:cNvPr>
          <p:cNvSpPr/>
          <p:nvPr/>
        </p:nvSpPr>
        <p:spPr>
          <a:xfrm>
            <a:off x="618977" y="146505"/>
            <a:ext cx="5020539" cy="4044217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Humans aren’t art – we should be less focused on the outside and more on the inside.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4125ED9-686A-433D-9642-B118696D7C1E}"/>
              </a:ext>
            </a:extLst>
          </p:cNvPr>
          <p:cNvSpPr/>
          <p:nvPr/>
        </p:nvSpPr>
        <p:spPr>
          <a:xfrm>
            <a:off x="6552485" y="229461"/>
            <a:ext cx="5401993" cy="387830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Why do so many people want to change their appearance and are unhappy about themselves.</a:t>
            </a:r>
          </a:p>
        </p:txBody>
      </p:sp>
    </p:spTree>
    <p:extLst>
      <p:ext uri="{BB962C8B-B14F-4D97-AF65-F5344CB8AC3E}">
        <p14:creationId xmlns:p14="http://schemas.microsoft.com/office/powerpoint/2010/main" val="308345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BFDC1-1C78-420D-8A3D-0A4EC6F6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02" y="2414364"/>
            <a:ext cx="3871253" cy="285296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2D9710A-4CEA-46A2-A56E-FA531D422E2F}"/>
              </a:ext>
            </a:extLst>
          </p:cNvPr>
          <p:cNvSpPr/>
          <p:nvPr/>
        </p:nvSpPr>
        <p:spPr>
          <a:xfrm>
            <a:off x="5730536" y="284504"/>
            <a:ext cx="4375051" cy="1983545"/>
          </a:xfrm>
          <a:prstGeom prst="cloudCallout">
            <a:avLst>
              <a:gd name="adj1" fmla="val -59071"/>
              <a:gd name="adj2" fmla="val 7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live and do things, to be part of the world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B5691C1-6577-41CF-B107-4599429F39AE}"/>
              </a:ext>
            </a:extLst>
          </p:cNvPr>
          <p:cNvSpPr/>
          <p:nvPr/>
        </p:nvSpPr>
        <p:spPr>
          <a:xfrm>
            <a:off x="585132" y="422032"/>
            <a:ext cx="2213316" cy="2293034"/>
          </a:xfrm>
          <a:prstGeom prst="cloudCallout">
            <a:avLst>
              <a:gd name="adj1" fmla="val 87402"/>
              <a:gd name="adj2" fmla="val 50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be mortal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E68EC14-0FEE-49F1-A85F-6A22198E4DEB}"/>
              </a:ext>
            </a:extLst>
          </p:cNvPr>
          <p:cNvSpPr/>
          <p:nvPr/>
        </p:nvSpPr>
        <p:spPr>
          <a:xfrm>
            <a:off x="873737" y="3840846"/>
            <a:ext cx="2474888" cy="2064434"/>
          </a:xfrm>
          <a:prstGeom prst="cloudCallout">
            <a:avLst>
              <a:gd name="adj1" fmla="val 83452"/>
              <a:gd name="adj2" fmla="val -38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Humans enjoy love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F23649D-E962-427C-9AF6-0B85FADD62EB}"/>
              </a:ext>
            </a:extLst>
          </p:cNvPr>
          <p:cNvSpPr/>
          <p:nvPr/>
        </p:nvSpPr>
        <p:spPr>
          <a:xfrm>
            <a:off x="7770055" y="3840846"/>
            <a:ext cx="4375051" cy="2618935"/>
          </a:xfrm>
          <a:prstGeom prst="cloudCallout">
            <a:avLst>
              <a:gd name="adj1" fmla="val -66588"/>
              <a:gd name="adj2" fmla="val -18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characteristics and relationships formed over time</a:t>
            </a:r>
          </a:p>
        </p:txBody>
      </p:sp>
    </p:spTree>
    <p:extLst>
      <p:ext uri="{BB962C8B-B14F-4D97-AF65-F5344CB8AC3E}">
        <p14:creationId xmlns:p14="http://schemas.microsoft.com/office/powerpoint/2010/main" val="383610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8AF159-516D-4641-811D-0DB15A02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14923"/>
            <a:ext cx="2603883" cy="2879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A09BA-6E02-40BD-88F9-820DE369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71" y="4645226"/>
            <a:ext cx="5410200" cy="204787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75ED370-5E19-4763-84BC-0B99B8FF4074}"/>
              </a:ext>
            </a:extLst>
          </p:cNvPr>
          <p:cNvSpPr/>
          <p:nvPr/>
        </p:nvSpPr>
        <p:spPr>
          <a:xfrm>
            <a:off x="341329" y="4288493"/>
            <a:ext cx="5172221" cy="2354584"/>
          </a:xfrm>
          <a:prstGeom prst="cloudCallout">
            <a:avLst>
              <a:gd name="adj1" fmla="val -26977"/>
              <a:gd name="adj2" fmla="val -11054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the physical appearance of a human, have flesh and blood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15DCA9A-5B91-45A1-8E31-6DD2D4A272EB}"/>
              </a:ext>
            </a:extLst>
          </p:cNvPr>
          <p:cNvSpPr/>
          <p:nvPr/>
        </p:nvSpPr>
        <p:spPr>
          <a:xfrm>
            <a:off x="4205220" y="78705"/>
            <a:ext cx="4470502" cy="1983545"/>
          </a:xfrm>
          <a:prstGeom prst="cloudCallout">
            <a:avLst>
              <a:gd name="adj1" fmla="val -82543"/>
              <a:gd name="adj2" fmla="val 83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experience human feelings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2882235-E852-409A-9DD7-63078E4216D4}"/>
              </a:ext>
            </a:extLst>
          </p:cNvPr>
          <p:cNvSpPr/>
          <p:nvPr/>
        </p:nvSpPr>
        <p:spPr>
          <a:xfrm>
            <a:off x="8357195" y="1968663"/>
            <a:ext cx="3493476" cy="1983545"/>
          </a:xfrm>
          <a:prstGeom prst="cloudCallout">
            <a:avLst>
              <a:gd name="adj1" fmla="val 21554"/>
              <a:gd name="adj2" fmla="val 1055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a beating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FE875-3F3E-4855-967E-1FE74E2F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65" y="2240617"/>
            <a:ext cx="1960327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B95DE-732F-43C4-A90C-E41D9BCE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32" y="1740877"/>
            <a:ext cx="6599929" cy="446338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11E884-590B-434E-9C72-43F92C125B6D}"/>
              </a:ext>
            </a:extLst>
          </p:cNvPr>
          <p:cNvSpPr/>
          <p:nvPr/>
        </p:nvSpPr>
        <p:spPr>
          <a:xfrm>
            <a:off x="7926266" y="4033910"/>
            <a:ext cx="4046806" cy="2391508"/>
          </a:xfrm>
          <a:prstGeom prst="cloudCallout">
            <a:avLst>
              <a:gd name="adj1" fmla="val -75410"/>
              <a:gd name="adj2" fmla="val -445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feel emotions and expand on them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9E099C8-8539-4CB9-8F56-FC807CF08F38}"/>
              </a:ext>
            </a:extLst>
          </p:cNvPr>
          <p:cNvSpPr/>
          <p:nvPr/>
        </p:nvSpPr>
        <p:spPr>
          <a:xfrm>
            <a:off x="357718" y="328246"/>
            <a:ext cx="2475914" cy="2391508"/>
          </a:xfrm>
          <a:prstGeom prst="cloudCallout">
            <a:avLst>
              <a:gd name="adj1" fmla="val 72917"/>
              <a:gd name="adj2" fmla="val 3426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different and unique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3A5CD8E-2965-41BD-AC3B-F4EBE0F64742}"/>
              </a:ext>
            </a:extLst>
          </p:cNvPr>
          <p:cNvSpPr/>
          <p:nvPr/>
        </p:nvSpPr>
        <p:spPr>
          <a:xfrm>
            <a:off x="8789083" y="545123"/>
            <a:ext cx="2475914" cy="2391508"/>
          </a:xfrm>
          <a:prstGeom prst="cloudCallout">
            <a:avLst>
              <a:gd name="adj1" fmla="val -90719"/>
              <a:gd name="adj2" fmla="val 7779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loving and caring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BA2ED38-550C-4A29-8353-EB3006551B06}"/>
              </a:ext>
            </a:extLst>
          </p:cNvPr>
          <p:cNvSpPr/>
          <p:nvPr/>
        </p:nvSpPr>
        <p:spPr>
          <a:xfrm>
            <a:off x="218928" y="3933165"/>
            <a:ext cx="2731477" cy="2391508"/>
          </a:xfrm>
          <a:prstGeom prst="cloudCallout">
            <a:avLst>
              <a:gd name="adj1" fmla="val 74961"/>
              <a:gd name="adj2" fmla="val -5573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irrational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7228158-993F-4A8F-862F-FB10C180AA1D}"/>
              </a:ext>
            </a:extLst>
          </p:cNvPr>
          <p:cNvSpPr/>
          <p:nvPr/>
        </p:nvSpPr>
        <p:spPr>
          <a:xfrm>
            <a:off x="4997795" y="112542"/>
            <a:ext cx="2196410" cy="2278966"/>
          </a:xfrm>
          <a:prstGeom prst="cloudCallout">
            <a:avLst>
              <a:gd name="adj1" fmla="val -24003"/>
              <a:gd name="adj2" fmla="val 690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with IQ</a:t>
            </a:r>
          </a:p>
        </p:txBody>
      </p:sp>
    </p:spTree>
    <p:extLst>
      <p:ext uri="{BB962C8B-B14F-4D97-AF65-F5344CB8AC3E}">
        <p14:creationId xmlns:p14="http://schemas.microsoft.com/office/powerpoint/2010/main" val="322854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6F182B-C640-4670-9D83-045B5A66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01" y="3009423"/>
            <a:ext cx="2170531" cy="369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CE059-536A-4184-9635-4955D85C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56" y="2298872"/>
            <a:ext cx="3162300" cy="440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B29A2-9EFB-439A-88A2-40B69668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56" y="709685"/>
            <a:ext cx="2614737" cy="268651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A6F2647-AE0B-49F0-A187-4FED14C2DD12}"/>
              </a:ext>
            </a:extLst>
          </p:cNvPr>
          <p:cNvSpPr/>
          <p:nvPr/>
        </p:nvSpPr>
        <p:spPr>
          <a:xfrm>
            <a:off x="3611869" y="152228"/>
            <a:ext cx="3743350" cy="1983545"/>
          </a:xfrm>
          <a:prstGeom prst="cloudCallout">
            <a:avLst>
              <a:gd name="adj1" fmla="val -57369"/>
              <a:gd name="adj2" fmla="val 6224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a mind and a personality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92D2927-9AE6-4835-B67E-EEC8FF057842}"/>
              </a:ext>
            </a:extLst>
          </p:cNvPr>
          <p:cNvSpPr/>
          <p:nvPr/>
        </p:nvSpPr>
        <p:spPr>
          <a:xfrm>
            <a:off x="341054" y="4164770"/>
            <a:ext cx="4057850" cy="1983545"/>
          </a:xfrm>
          <a:prstGeom prst="cloudCallout">
            <a:avLst>
              <a:gd name="adj1" fmla="val 74673"/>
              <a:gd name="adj2" fmla="val -3420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Able to make decisions needed in life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84202DB-8F79-4D75-9A77-874ABF8C7815}"/>
              </a:ext>
            </a:extLst>
          </p:cNvPr>
          <p:cNvSpPr/>
          <p:nvPr/>
        </p:nvSpPr>
        <p:spPr>
          <a:xfrm>
            <a:off x="7718795" y="610016"/>
            <a:ext cx="4470502" cy="1983545"/>
          </a:xfrm>
          <a:prstGeom prst="cloudCallout">
            <a:avLst>
              <a:gd name="adj1" fmla="val -11774"/>
              <a:gd name="adj2" fmla="val 8755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communicate like a human</a:t>
            </a:r>
          </a:p>
        </p:txBody>
      </p:sp>
    </p:spTree>
    <p:extLst>
      <p:ext uri="{BB962C8B-B14F-4D97-AF65-F5344CB8AC3E}">
        <p14:creationId xmlns:p14="http://schemas.microsoft.com/office/powerpoint/2010/main" val="396995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92310-1716-4D9F-AD0E-26503E2A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33" y="135700"/>
            <a:ext cx="3855647" cy="340935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54EC2889-7077-44D4-A706-0E7A5F50D920}"/>
              </a:ext>
            </a:extLst>
          </p:cNvPr>
          <p:cNvSpPr/>
          <p:nvPr/>
        </p:nvSpPr>
        <p:spPr>
          <a:xfrm>
            <a:off x="4512221" y="707523"/>
            <a:ext cx="2877455" cy="2624493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a soul and a body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CE773BE-45EE-41D0-918F-F9931A8F1D09}"/>
              </a:ext>
            </a:extLst>
          </p:cNvPr>
          <p:cNvSpPr/>
          <p:nvPr/>
        </p:nvSpPr>
        <p:spPr>
          <a:xfrm>
            <a:off x="3740378" y="3714487"/>
            <a:ext cx="3137096" cy="253835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Humanity     vs personhood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61553BB-591C-4FE6-B27E-8617E10B69F7}"/>
              </a:ext>
            </a:extLst>
          </p:cNvPr>
          <p:cNvSpPr/>
          <p:nvPr/>
        </p:nvSpPr>
        <p:spPr>
          <a:xfrm>
            <a:off x="7090997" y="3883556"/>
            <a:ext cx="4812250" cy="28387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Humans and animals have different thoughts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8F68238-3462-45C1-807B-4140C43092E2}"/>
              </a:ext>
            </a:extLst>
          </p:cNvPr>
          <p:cNvSpPr/>
          <p:nvPr/>
        </p:nvSpPr>
        <p:spPr>
          <a:xfrm flipH="1">
            <a:off x="172702" y="325052"/>
            <a:ext cx="4339519" cy="226193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 a soul and consciousness, to be spiritual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0BE1A-FF7F-4731-9491-B77632CE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3" y="2974444"/>
            <a:ext cx="3238102" cy="35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68FF-099A-9AC8-6B90-AF04CC2612B0}"/>
              </a:ext>
            </a:extLst>
          </p:cNvPr>
          <p:cNvSpPr txBox="1"/>
          <p:nvPr/>
        </p:nvSpPr>
        <p:spPr>
          <a:xfrm>
            <a:off x="5810089" y="144132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 you believe humans have a soul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Another lightbulb moment! – Gifts To Give">
            <a:extLst>
              <a:ext uri="{FF2B5EF4-FFF2-40B4-BE49-F238E27FC236}">
                <a16:creationId xmlns:a16="http://schemas.microsoft.com/office/drawing/2014/main" id="{DBBB153C-B495-F2C8-5000-C875FC68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30529" y="81067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77C50-5350-48E8-B11B-906EB486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454" y="1321055"/>
            <a:ext cx="4306560" cy="3236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ACEC8-2066-4971-9024-BB1371B130AE}"/>
              </a:ext>
            </a:extLst>
          </p:cNvPr>
          <p:cNvSpPr/>
          <p:nvPr/>
        </p:nvSpPr>
        <p:spPr>
          <a:xfrm rot="21276990">
            <a:off x="625509" y="674219"/>
            <a:ext cx="519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Yes but it depends on your beliefs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7E8DE-8160-415F-9AA1-41225E78D5A6}"/>
              </a:ext>
            </a:extLst>
          </p:cNvPr>
          <p:cNvSpPr/>
          <p:nvPr/>
        </p:nvSpPr>
        <p:spPr>
          <a:xfrm rot="21347922">
            <a:off x="5770850" y="4774963"/>
            <a:ext cx="5981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No because we don’t know where it is – the brain could be responsible for all our decisions and consciousness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61B31-BE60-42F0-8561-150DA02045DB}"/>
              </a:ext>
            </a:extLst>
          </p:cNvPr>
          <p:cNvSpPr/>
          <p:nvPr/>
        </p:nvSpPr>
        <p:spPr>
          <a:xfrm rot="600095">
            <a:off x="8702632" y="1651086"/>
            <a:ext cx="30838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The soul holds your</a:t>
            </a:r>
          </a:p>
          <a:p>
            <a:r>
              <a:rPr lang="en-GB" sz="2800" b="1" dirty="0">
                <a:solidFill>
                  <a:schemeClr val="accent6"/>
                </a:solidFill>
              </a:rPr>
              <a:t> emotions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01773-4523-4D3C-B58A-EDA5B69E8007}"/>
              </a:ext>
            </a:extLst>
          </p:cNvPr>
          <p:cNvSpPr/>
          <p:nvPr/>
        </p:nvSpPr>
        <p:spPr>
          <a:xfrm rot="21357447">
            <a:off x="437353" y="2790060"/>
            <a:ext cx="30694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Emotions are just chemical reactions happening in your body. The soul doesn’t have to be </a:t>
            </a:r>
            <a:r>
              <a:rPr lang="en-GB" sz="2800" b="1" dirty="0" err="1">
                <a:solidFill>
                  <a:srgbClr val="FF0000"/>
                </a:solidFill>
              </a:rPr>
              <a:t>preset</a:t>
            </a:r>
            <a:r>
              <a:rPr lang="en-GB" sz="2800" b="1" dirty="0">
                <a:solidFill>
                  <a:srgbClr val="FF0000"/>
                </a:solidFill>
              </a:rPr>
              <a:t> for these reactions to happen</a:t>
            </a:r>
          </a:p>
        </p:txBody>
      </p:sp>
    </p:spTree>
    <p:extLst>
      <p:ext uri="{BB962C8B-B14F-4D97-AF65-F5344CB8AC3E}">
        <p14:creationId xmlns:p14="http://schemas.microsoft.com/office/powerpoint/2010/main" val="4637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8294F-A435-43A0-AFBB-1A1B41BA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31" y="751846"/>
            <a:ext cx="4369356" cy="48216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DEF974-7D71-4BF9-B1F0-6E48EAA7AF51}"/>
              </a:ext>
            </a:extLst>
          </p:cNvPr>
          <p:cNvSpPr/>
          <p:nvPr/>
        </p:nvSpPr>
        <p:spPr>
          <a:xfrm>
            <a:off x="4978401" y="272404"/>
            <a:ext cx="722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The soul makes us unique, it gives us characters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F5F8F0-E42F-486B-87B8-E08C006946DB}"/>
              </a:ext>
            </a:extLst>
          </p:cNvPr>
          <p:cNvSpPr/>
          <p:nvPr/>
        </p:nvSpPr>
        <p:spPr>
          <a:xfrm>
            <a:off x="5281239" y="1182192"/>
            <a:ext cx="62429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Some people think you don’t have a soul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 – it’s just emotions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74FAA-7162-4076-ACF1-FD31A4AD8C9A}"/>
              </a:ext>
            </a:extLst>
          </p:cNvPr>
          <p:cNvSpPr/>
          <p:nvPr/>
        </p:nvSpPr>
        <p:spPr>
          <a:xfrm>
            <a:off x="5716704" y="2359071"/>
            <a:ext cx="498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</a:rPr>
              <a:t>We don’t know if the soul is real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4E957-10F0-48C1-B8E4-F01A2881DFC0}"/>
              </a:ext>
            </a:extLst>
          </p:cNvPr>
          <p:cNvSpPr/>
          <p:nvPr/>
        </p:nvSpPr>
        <p:spPr>
          <a:xfrm>
            <a:off x="6235308" y="319417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There is no physical proof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89E06-2079-4E43-A76D-B59F3023A775}"/>
              </a:ext>
            </a:extLst>
          </p:cNvPr>
          <p:cNvSpPr/>
          <p:nvPr/>
        </p:nvSpPr>
        <p:spPr>
          <a:xfrm>
            <a:off x="5354734" y="40151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People believe that humans have a soul because they think that’s what goes to Heaven. Everyone has a soul to leave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CCBA9-C059-40E0-851E-1ADA7E1FBBA5}"/>
              </a:ext>
            </a:extLst>
          </p:cNvPr>
          <p:cNvSpPr/>
          <p:nvPr/>
        </p:nvSpPr>
        <p:spPr>
          <a:xfrm>
            <a:off x="4145146" y="5811657"/>
            <a:ext cx="805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Humans can’t have a soul because no one has seen it</a:t>
            </a:r>
          </a:p>
        </p:txBody>
      </p:sp>
    </p:spTree>
    <p:extLst>
      <p:ext uri="{BB962C8B-B14F-4D97-AF65-F5344CB8AC3E}">
        <p14:creationId xmlns:p14="http://schemas.microsoft.com/office/powerpoint/2010/main" val="4823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523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Wyld</dc:creator>
  <cp:lastModifiedBy>Alison Wyld</cp:lastModifiedBy>
  <cp:revision>94</cp:revision>
  <dcterms:created xsi:type="dcterms:W3CDTF">2023-06-22T14:32:11Z</dcterms:created>
  <dcterms:modified xsi:type="dcterms:W3CDTF">2023-06-27T10:42:35Z</dcterms:modified>
</cp:coreProperties>
</file>