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6"/>
  </p:notesMasterIdLst>
  <p:sldIdLst>
    <p:sldId id="269" r:id="rId5"/>
    <p:sldId id="317" r:id="rId6"/>
    <p:sldId id="320" r:id="rId7"/>
    <p:sldId id="321" r:id="rId8"/>
    <p:sldId id="318" r:id="rId9"/>
    <p:sldId id="322" r:id="rId10"/>
    <p:sldId id="319" r:id="rId11"/>
    <p:sldId id="323" r:id="rId12"/>
    <p:sldId id="313" r:id="rId13"/>
    <p:sldId id="324" r:id="rId14"/>
    <p:sldId id="31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9EA"/>
    <a:srgbClr val="FFFFCC"/>
    <a:srgbClr val="CCECFF"/>
    <a:srgbClr val="FFC0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5BF4B9-60D7-8CE2-84FB-B531E7D5731B}" v="308" dt="2022-12-12T23:13:33.022"/>
    <p1510:client id="{51949D02-976E-FDF1-E46E-BABA178653DB}" v="1258" dt="2022-12-11T19:35:21.189"/>
    <p1510:client id="{83D9BB85-C323-41BA-9DBF-8126124FAFA6}" v="1882" dt="2022-12-21T10:40:37.119"/>
    <p1510:client id="{94C34CFD-374C-BD6F-5401-6BC5292ED5B2}" v="141" dt="2022-12-12T23:16:03.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91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76CF1-7F6D-4488-938E-8B94A03EF6BD}" type="doc">
      <dgm:prSet loTypeId="urn:microsoft.com/office/officeart/2009/layout/CircleArrowProcess" loCatId="cycle" qsTypeId="urn:microsoft.com/office/officeart/2005/8/quickstyle/simple1" qsCatId="simple" csTypeId="urn:microsoft.com/office/officeart/2005/8/colors/accent3_1" csCatId="accent3" phldr="1"/>
      <dgm:spPr/>
    </dgm:pt>
    <dgm:pt modelId="{093E7307-629E-4194-BA42-C15E465793DF}">
      <dgm:prSet phldrT="[Text]"/>
      <dgm:spPr/>
      <dgm:t>
        <a:bodyPr/>
        <a:lstStyle/>
        <a:p>
          <a:r>
            <a:rPr lang="en-GB"/>
            <a:t>Educating for Wisdom, Knowledge and Skills</a:t>
          </a:r>
        </a:p>
      </dgm:t>
    </dgm:pt>
    <dgm:pt modelId="{27315292-0F0F-4375-BDE5-EF08C62D3AB4}" type="parTrans" cxnId="{D25FDAA9-D95A-475B-B494-C7C8BF3431B8}">
      <dgm:prSet/>
      <dgm:spPr/>
      <dgm:t>
        <a:bodyPr/>
        <a:lstStyle/>
        <a:p>
          <a:endParaRPr lang="en-GB"/>
        </a:p>
      </dgm:t>
    </dgm:pt>
    <dgm:pt modelId="{3F64D10E-0B67-4530-9528-025452F4E311}" type="sibTrans" cxnId="{D25FDAA9-D95A-475B-B494-C7C8BF3431B8}">
      <dgm:prSet/>
      <dgm:spPr/>
      <dgm:t>
        <a:bodyPr/>
        <a:lstStyle/>
        <a:p>
          <a:endParaRPr lang="en-GB"/>
        </a:p>
      </dgm:t>
    </dgm:pt>
    <dgm:pt modelId="{F6FCC4F1-E11D-4F56-971A-46831DB22364}">
      <dgm:prSet/>
      <dgm:spPr/>
      <dgm:t>
        <a:bodyPr/>
        <a:lstStyle/>
        <a:p>
          <a:r>
            <a:rPr lang="en-GB"/>
            <a:t>Educating for Hope and Aspiration</a:t>
          </a:r>
        </a:p>
      </dgm:t>
    </dgm:pt>
    <dgm:pt modelId="{8DBCF2A8-768D-4DC9-8933-3FCD2B2C58C3}" type="parTrans" cxnId="{6AC55255-030C-4E26-8554-E6BA1F8C75E0}">
      <dgm:prSet/>
      <dgm:spPr/>
      <dgm:t>
        <a:bodyPr/>
        <a:lstStyle/>
        <a:p>
          <a:endParaRPr lang="en-GB"/>
        </a:p>
      </dgm:t>
    </dgm:pt>
    <dgm:pt modelId="{3B2D7711-EB0E-493A-B6E6-732687C61F28}" type="sibTrans" cxnId="{6AC55255-030C-4E26-8554-E6BA1F8C75E0}">
      <dgm:prSet/>
      <dgm:spPr/>
      <dgm:t>
        <a:bodyPr/>
        <a:lstStyle/>
        <a:p>
          <a:endParaRPr lang="en-GB"/>
        </a:p>
      </dgm:t>
    </dgm:pt>
    <dgm:pt modelId="{0AA5A3DD-1A08-41C2-B5B7-F4E23D174FF0}">
      <dgm:prSet/>
      <dgm:spPr/>
      <dgm:t>
        <a:bodyPr/>
        <a:lstStyle/>
        <a:p>
          <a:r>
            <a:rPr lang="en-GB"/>
            <a:t>Educating for Community and Living Well Together</a:t>
          </a:r>
        </a:p>
      </dgm:t>
    </dgm:pt>
    <dgm:pt modelId="{576516FB-9C6D-4C6F-938A-E52215C14C8A}" type="parTrans" cxnId="{D6CCC6D4-9A2B-48F6-AB94-8616826EC0ED}">
      <dgm:prSet/>
      <dgm:spPr/>
      <dgm:t>
        <a:bodyPr/>
        <a:lstStyle/>
        <a:p>
          <a:endParaRPr lang="en-GB"/>
        </a:p>
      </dgm:t>
    </dgm:pt>
    <dgm:pt modelId="{E670C3DD-4C7C-4891-8867-165060931F8E}" type="sibTrans" cxnId="{D6CCC6D4-9A2B-48F6-AB94-8616826EC0ED}">
      <dgm:prSet/>
      <dgm:spPr/>
      <dgm:t>
        <a:bodyPr/>
        <a:lstStyle/>
        <a:p>
          <a:endParaRPr lang="en-GB"/>
        </a:p>
      </dgm:t>
    </dgm:pt>
    <dgm:pt modelId="{04751B79-0C9C-4CC4-8781-FEA4EB6A2E34}">
      <dgm:prSet/>
      <dgm:spPr/>
      <dgm:t>
        <a:bodyPr/>
        <a:lstStyle/>
        <a:p>
          <a:r>
            <a:rPr lang="en-GB"/>
            <a:t>Educating for Dignity and Respect</a:t>
          </a:r>
        </a:p>
      </dgm:t>
    </dgm:pt>
    <dgm:pt modelId="{2D225703-8D1C-438A-9F94-0F8033746853}" type="parTrans" cxnId="{B34A7E73-6544-4AFA-B40B-300D584CC7EC}">
      <dgm:prSet/>
      <dgm:spPr/>
      <dgm:t>
        <a:bodyPr/>
        <a:lstStyle/>
        <a:p>
          <a:endParaRPr lang="en-GB"/>
        </a:p>
      </dgm:t>
    </dgm:pt>
    <dgm:pt modelId="{8AF58A28-9DF1-4682-AD2A-20B9F1F0074F}" type="sibTrans" cxnId="{B34A7E73-6544-4AFA-B40B-300D584CC7EC}">
      <dgm:prSet/>
      <dgm:spPr/>
      <dgm:t>
        <a:bodyPr/>
        <a:lstStyle/>
        <a:p>
          <a:endParaRPr lang="en-GB"/>
        </a:p>
      </dgm:t>
    </dgm:pt>
    <dgm:pt modelId="{63BAF151-203F-4A7A-B7F8-114C2D6E2B4C}" type="pres">
      <dgm:prSet presAssocID="{0F776CF1-7F6D-4488-938E-8B94A03EF6BD}" presName="Name0" presStyleCnt="0">
        <dgm:presLayoutVars>
          <dgm:chMax val="7"/>
          <dgm:chPref val="7"/>
          <dgm:dir/>
          <dgm:animLvl val="lvl"/>
        </dgm:presLayoutVars>
      </dgm:prSet>
      <dgm:spPr/>
    </dgm:pt>
    <dgm:pt modelId="{EB5FF3E2-B6DC-4E7B-BCBD-74E4AA142F5D}" type="pres">
      <dgm:prSet presAssocID="{093E7307-629E-4194-BA42-C15E465793DF}" presName="Accent1" presStyleCnt="0"/>
      <dgm:spPr/>
    </dgm:pt>
    <dgm:pt modelId="{075C2839-31ED-46AF-8328-DF8F66A0C83A}" type="pres">
      <dgm:prSet presAssocID="{093E7307-629E-4194-BA42-C15E465793DF}" presName="Accent" presStyleLbl="node1" presStyleIdx="0" presStyleCnt="4" custLinFactNeighborX="-1109"/>
      <dgm:spPr/>
    </dgm:pt>
    <dgm:pt modelId="{FD6AF455-821E-4CC5-9077-5EFC9FEFB0EC}" type="pres">
      <dgm:prSet presAssocID="{093E7307-629E-4194-BA42-C15E465793DF}" presName="Parent1" presStyleLbl="revTx" presStyleIdx="0" presStyleCnt="4">
        <dgm:presLayoutVars>
          <dgm:chMax val="1"/>
          <dgm:chPref val="1"/>
          <dgm:bulletEnabled val="1"/>
        </dgm:presLayoutVars>
      </dgm:prSet>
      <dgm:spPr/>
    </dgm:pt>
    <dgm:pt modelId="{F556A986-0602-463C-8764-62F1E5CBFA93}" type="pres">
      <dgm:prSet presAssocID="{F6FCC4F1-E11D-4F56-971A-46831DB22364}" presName="Accent2" presStyleCnt="0"/>
      <dgm:spPr/>
    </dgm:pt>
    <dgm:pt modelId="{B48AFC4B-53E2-4842-8749-017339D3276B}" type="pres">
      <dgm:prSet presAssocID="{F6FCC4F1-E11D-4F56-971A-46831DB22364}" presName="Accent" presStyleLbl="node1" presStyleIdx="1" presStyleCnt="4" custLinFactNeighborX="-2584" custLinFactNeighborY="-2138"/>
      <dgm:spPr/>
    </dgm:pt>
    <dgm:pt modelId="{E168A4B0-F205-4178-B25B-BD8236C2906C}" type="pres">
      <dgm:prSet presAssocID="{F6FCC4F1-E11D-4F56-971A-46831DB22364}" presName="Parent2" presStyleLbl="revTx" presStyleIdx="1" presStyleCnt="4">
        <dgm:presLayoutVars>
          <dgm:chMax val="1"/>
          <dgm:chPref val="1"/>
          <dgm:bulletEnabled val="1"/>
        </dgm:presLayoutVars>
      </dgm:prSet>
      <dgm:spPr/>
    </dgm:pt>
    <dgm:pt modelId="{406B0AFE-0A53-4EDC-A2D2-18603A789694}" type="pres">
      <dgm:prSet presAssocID="{0AA5A3DD-1A08-41C2-B5B7-F4E23D174FF0}" presName="Accent3" presStyleCnt="0"/>
      <dgm:spPr/>
    </dgm:pt>
    <dgm:pt modelId="{E6F55A60-BE79-4AAF-BDBB-3E52102A1491}" type="pres">
      <dgm:prSet presAssocID="{0AA5A3DD-1A08-41C2-B5B7-F4E23D174FF0}" presName="Accent" presStyleLbl="node1" presStyleIdx="2" presStyleCnt="4" custLinFactNeighborX="-1921" custLinFactNeighborY="889"/>
      <dgm:spPr/>
    </dgm:pt>
    <dgm:pt modelId="{7EEC7E2C-1FC9-437F-AE5A-8FA9347039B9}" type="pres">
      <dgm:prSet presAssocID="{0AA5A3DD-1A08-41C2-B5B7-F4E23D174FF0}" presName="Parent3" presStyleLbl="revTx" presStyleIdx="2" presStyleCnt="4">
        <dgm:presLayoutVars>
          <dgm:chMax val="1"/>
          <dgm:chPref val="1"/>
          <dgm:bulletEnabled val="1"/>
        </dgm:presLayoutVars>
      </dgm:prSet>
      <dgm:spPr/>
    </dgm:pt>
    <dgm:pt modelId="{C7FA88F3-A836-4338-9B8B-A6269F70A3C1}" type="pres">
      <dgm:prSet presAssocID="{04751B79-0C9C-4CC4-8781-FEA4EB6A2E34}" presName="Accent4" presStyleCnt="0"/>
      <dgm:spPr/>
    </dgm:pt>
    <dgm:pt modelId="{D35788F1-92DD-41A4-B2D6-1CF486CF0C81}" type="pres">
      <dgm:prSet presAssocID="{04751B79-0C9C-4CC4-8781-FEA4EB6A2E34}" presName="Accent" presStyleLbl="node1" presStyleIdx="3" presStyleCnt="4"/>
      <dgm:spPr/>
    </dgm:pt>
    <dgm:pt modelId="{C918B212-2154-4F30-B55E-635D88B4149F}" type="pres">
      <dgm:prSet presAssocID="{04751B79-0C9C-4CC4-8781-FEA4EB6A2E34}" presName="Parent4" presStyleLbl="revTx" presStyleIdx="3" presStyleCnt="4">
        <dgm:presLayoutVars>
          <dgm:chMax val="1"/>
          <dgm:chPref val="1"/>
          <dgm:bulletEnabled val="1"/>
        </dgm:presLayoutVars>
      </dgm:prSet>
      <dgm:spPr/>
    </dgm:pt>
  </dgm:ptLst>
  <dgm:cxnLst>
    <dgm:cxn modelId="{F3CF1644-7808-48EB-B345-68E2E2950DC2}" type="presOf" srcId="{F6FCC4F1-E11D-4F56-971A-46831DB22364}" destId="{E168A4B0-F205-4178-B25B-BD8236C2906C}" srcOrd="0" destOrd="0" presId="urn:microsoft.com/office/officeart/2009/layout/CircleArrowProcess"/>
    <dgm:cxn modelId="{B34A7E73-6544-4AFA-B40B-300D584CC7EC}" srcId="{0F776CF1-7F6D-4488-938E-8B94A03EF6BD}" destId="{04751B79-0C9C-4CC4-8781-FEA4EB6A2E34}" srcOrd="3" destOrd="0" parTransId="{2D225703-8D1C-438A-9F94-0F8033746853}" sibTransId="{8AF58A28-9DF1-4682-AD2A-20B9F1F0074F}"/>
    <dgm:cxn modelId="{49385B75-ED82-4806-ACFD-F83E4412799D}" type="presOf" srcId="{04751B79-0C9C-4CC4-8781-FEA4EB6A2E34}" destId="{C918B212-2154-4F30-B55E-635D88B4149F}" srcOrd="0" destOrd="0" presId="urn:microsoft.com/office/officeart/2009/layout/CircleArrowProcess"/>
    <dgm:cxn modelId="{6AC55255-030C-4E26-8554-E6BA1F8C75E0}" srcId="{0F776CF1-7F6D-4488-938E-8B94A03EF6BD}" destId="{F6FCC4F1-E11D-4F56-971A-46831DB22364}" srcOrd="1" destOrd="0" parTransId="{8DBCF2A8-768D-4DC9-8933-3FCD2B2C58C3}" sibTransId="{3B2D7711-EB0E-493A-B6E6-732687C61F28}"/>
    <dgm:cxn modelId="{72ACF58D-5737-48AA-B7EE-BA860380A029}" type="presOf" srcId="{0AA5A3DD-1A08-41C2-B5B7-F4E23D174FF0}" destId="{7EEC7E2C-1FC9-437F-AE5A-8FA9347039B9}" srcOrd="0" destOrd="0" presId="urn:microsoft.com/office/officeart/2009/layout/CircleArrowProcess"/>
    <dgm:cxn modelId="{9F6B1F9D-5A81-4E3A-9780-5B46C522583F}" type="presOf" srcId="{093E7307-629E-4194-BA42-C15E465793DF}" destId="{FD6AF455-821E-4CC5-9077-5EFC9FEFB0EC}" srcOrd="0" destOrd="0" presId="urn:microsoft.com/office/officeart/2009/layout/CircleArrowProcess"/>
    <dgm:cxn modelId="{D25FDAA9-D95A-475B-B494-C7C8BF3431B8}" srcId="{0F776CF1-7F6D-4488-938E-8B94A03EF6BD}" destId="{093E7307-629E-4194-BA42-C15E465793DF}" srcOrd="0" destOrd="0" parTransId="{27315292-0F0F-4375-BDE5-EF08C62D3AB4}" sibTransId="{3F64D10E-0B67-4530-9528-025452F4E311}"/>
    <dgm:cxn modelId="{7B2CABCD-DED5-43EF-889C-CE120D4013FD}" type="presOf" srcId="{0F776CF1-7F6D-4488-938E-8B94A03EF6BD}" destId="{63BAF151-203F-4A7A-B7F8-114C2D6E2B4C}" srcOrd="0" destOrd="0" presId="urn:microsoft.com/office/officeart/2009/layout/CircleArrowProcess"/>
    <dgm:cxn modelId="{D6CCC6D4-9A2B-48F6-AB94-8616826EC0ED}" srcId="{0F776CF1-7F6D-4488-938E-8B94A03EF6BD}" destId="{0AA5A3DD-1A08-41C2-B5B7-F4E23D174FF0}" srcOrd="2" destOrd="0" parTransId="{576516FB-9C6D-4C6F-938A-E52215C14C8A}" sibTransId="{E670C3DD-4C7C-4891-8867-165060931F8E}"/>
    <dgm:cxn modelId="{DA6D5B70-FE55-486D-92C4-C22F0CF724CC}" type="presParOf" srcId="{63BAF151-203F-4A7A-B7F8-114C2D6E2B4C}" destId="{EB5FF3E2-B6DC-4E7B-BCBD-74E4AA142F5D}" srcOrd="0" destOrd="0" presId="urn:microsoft.com/office/officeart/2009/layout/CircleArrowProcess"/>
    <dgm:cxn modelId="{427C08CB-05AB-4E2E-8D73-5A8656027514}" type="presParOf" srcId="{EB5FF3E2-B6DC-4E7B-BCBD-74E4AA142F5D}" destId="{075C2839-31ED-46AF-8328-DF8F66A0C83A}" srcOrd="0" destOrd="0" presId="urn:microsoft.com/office/officeart/2009/layout/CircleArrowProcess"/>
    <dgm:cxn modelId="{95AC270D-F931-4DC1-B51C-CAFF1D3373D8}" type="presParOf" srcId="{63BAF151-203F-4A7A-B7F8-114C2D6E2B4C}" destId="{FD6AF455-821E-4CC5-9077-5EFC9FEFB0EC}" srcOrd="1" destOrd="0" presId="urn:microsoft.com/office/officeart/2009/layout/CircleArrowProcess"/>
    <dgm:cxn modelId="{1228239F-D070-46E1-A88C-99A2799C4B10}" type="presParOf" srcId="{63BAF151-203F-4A7A-B7F8-114C2D6E2B4C}" destId="{F556A986-0602-463C-8764-62F1E5CBFA93}" srcOrd="2" destOrd="0" presId="urn:microsoft.com/office/officeart/2009/layout/CircleArrowProcess"/>
    <dgm:cxn modelId="{1C1CEB72-2FD2-45EF-B32B-F4F09F029CD8}" type="presParOf" srcId="{F556A986-0602-463C-8764-62F1E5CBFA93}" destId="{B48AFC4B-53E2-4842-8749-017339D3276B}" srcOrd="0" destOrd="0" presId="urn:microsoft.com/office/officeart/2009/layout/CircleArrowProcess"/>
    <dgm:cxn modelId="{50253281-00FE-45C1-9AA4-A59B7B4AEAAC}" type="presParOf" srcId="{63BAF151-203F-4A7A-B7F8-114C2D6E2B4C}" destId="{E168A4B0-F205-4178-B25B-BD8236C2906C}" srcOrd="3" destOrd="0" presId="urn:microsoft.com/office/officeart/2009/layout/CircleArrowProcess"/>
    <dgm:cxn modelId="{E54D519D-2779-4819-8BC4-210513716B28}" type="presParOf" srcId="{63BAF151-203F-4A7A-B7F8-114C2D6E2B4C}" destId="{406B0AFE-0A53-4EDC-A2D2-18603A789694}" srcOrd="4" destOrd="0" presId="urn:microsoft.com/office/officeart/2009/layout/CircleArrowProcess"/>
    <dgm:cxn modelId="{F6B62A4D-7CB1-44F8-B0DF-D8F919D3AC6B}" type="presParOf" srcId="{406B0AFE-0A53-4EDC-A2D2-18603A789694}" destId="{E6F55A60-BE79-4AAF-BDBB-3E52102A1491}" srcOrd="0" destOrd="0" presId="urn:microsoft.com/office/officeart/2009/layout/CircleArrowProcess"/>
    <dgm:cxn modelId="{39436274-3370-42CD-A493-AB35C0BEA6AB}" type="presParOf" srcId="{63BAF151-203F-4A7A-B7F8-114C2D6E2B4C}" destId="{7EEC7E2C-1FC9-437F-AE5A-8FA9347039B9}" srcOrd="5" destOrd="0" presId="urn:microsoft.com/office/officeart/2009/layout/CircleArrowProcess"/>
    <dgm:cxn modelId="{845AE424-DEFF-4F6B-B2EF-347CDF621F8B}" type="presParOf" srcId="{63BAF151-203F-4A7A-B7F8-114C2D6E2B4C}" destId="{C7FA88F3-A836-4338-9B8B-A6269F70A3C1}" srcOrd="6" destOrd="0" presId="urn:microsoft.com/office/officeart/2009/layout/CircleArrowProcess"/>
    <dgm:cxn modelId="{E2E1BCB4-5245-4B12-B457-1C8FA71C4D42}" type="presParOf" srcId="{C7FA88F3-A836-4338-9B8B-A6269F70A3C1}" destId="{D35788F1-92DD-41A4-B2D6-1CF486CF0C81}" srcOrd="0" destOrd="0" presId="urn:microsoft.com/office/officeart/2009/layout/CircleArrowProcess"/>
    <dgm:cxn modelId="{D59607D2-6CDD-4D6B-B0D1-5874EE9D3220}" type="presParOf" srcId="{63BAF151-203F-4A7A-B7F8-114C2D6E2B4C}" destId="{C918B212-2154-4F30-B55E-635D88B4149F}"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C2839-31ED-46AF-8328-DF8F66A0C83A}">
      <dsp:nvSpPr>
        <dsp:cNvPr id="0" name=""/>
        <dsp:cNvSpPr/>
      </dsp:nvSpPr>
      <dsp:spPr>
        <a:xfrm>
          <a:off x="1472566" y="0"/>
          <a:ext cx="2253570" cy="2253799"/>
        </a:xfrm>
        <a:prstGeom prst="circularArrow">
          <a:avLst>
            <a:gd name="adj1" fmla="val 10980"/>
            <a:gd name="adj2" fmla="val 1142322"/>
            <a:gd name="adj3" fmla="val 4500000"/>
            <a:gd name="adj4" fmla="val 10800000"/>
            <a:gd name="adj5" fmla="val 125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6AF455-821E-4CC5-9077-5EFC9FEFB0EC}">
      <dsp:nvSpPr>
        <dsp:cNvPr id="0" name=""/>
        <dsp:cNvSpPr/>
      </dsp:nvSpPr>
      <dsp:spPr>
        <a:xfrm>
          <a:off x="1995111" y="815814"/>
          <a:ext cx="1257620" cy="628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Educating for Wisdom, Knowledge and Skills</a:t>
          </a:r>
        </a:p>
      </dsp:txBody>
      <dsp:txXfrm>
        <a:off x="1995111" y="815814"/>
        <a:ext cx="1257620" cy="628745"/>
      </dsp:txXfrm>
    </dsp:sp>
    <dsp:sp modelId="{B48AFC4B-53E2-4842-8749-017339D3276B}">
      <dsp:nvSpPr>
        <dsp:cNvPr id="0" name=""/>
        <dsp:cNvSpPr/>
      </dsp:nvSpPr>
      <dsp:spPr>
        <a:xfrm>
          <a:off x="813264" y="1246956"/>
          <a:ext cx="2253570" cy="2253799"/>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68A4B0-F205-4178-B25B-BD8236C2906C}">
      <dsp:nvSpPr>
        <dsp:cNvPr id="0" name=""/>
        <dsp:cNvSpPr/>
      </dsp:nvSpPr>
      <dsp:spPr>
        <a:xfrm>
          <a:off x="1366512" y="2113348"/>
          <a:ext cx="1257620" cy="628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Educating for Hope and Aspiration</a:t>
          </a:r>
        </a:p>
      </dsp:txBody>
      <dsp:txXfrm>
        <a:off x="1366512" y="2113348"/>
        <a:ext cx="1257620" cy="628745"/>
      </dsp:txXfrm>
    </dsp:sp>
    <dsp:sp modelId="{E6F55A60-BE79-4AAF-BDBB-3E52102A1491}">
      <dsp:nvSpPr>
        <dsp:cNvPr id="0" name=""/>
        <dsp:cNvSpPr/>
      </dsp:nvSpPr>
      <dsp:spPr>
        <a:xfrm>
          <a:off x="1454267" y="2615103"/>
          <a:ext cx="2253570" cy="2253799"/>
        </a:xfrm>
        <a:prstGeom prst="circularArrow">
          <a:avLst>
            <a:gd name="adj1" fmla="val 10980"/>
            <a:gd name="adj2" fmla="val 1142322"/>
            <a:gd name="adj3" fmla="val 4500000"/>
            <a:gd name="adj4" fmla="val 13500000"/>
            <a:gd name="adj5" fmla="val 125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EC7E2C-1FC9-437F-AE5A-8FA9347039B9}">
      <dsp:nvSpPr>
        <dsp:cNvPr id="0" name=""/>
        <dsp:cNvSpPr/>
      </dsp:nvSpPr>
      <dsp:spPr>
        <a:xfrm>
          <a:off x="1995111" y="3410882"/>
          <a:ext cx="1257620" cy="628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Educating for Community and Living Well Together</a:t>
          </a:r>
        </a:p>
      </dsp:txBody>
      <dsp:txXfrm>
        <a:off x="1995111" y="3410882"/>
        <a:ext cx="1257620" cy="628745"/>
      </dsp:txXfrm>
    </dsp:sp>
    <dsp:sp modelId="{D35788F1-92DD-41A4-B2D6-1CF486CF0C81}">
      <dsp:nvSpPr>
        <dsp:cNvPr id="0" name=""/>
        <dsp:cNvSpPr/>
      </dsp:nvSpPr>
      <dsp:spPr>
        <a:xfrm>
          <a:off x="1032133" y="4039627"/>
          <a:ext cx="1936100" cy="1937036"/>
        </a:xfrm>
        <a:prstGeom prst="blockArc">
          <a:avLst>
            <a:gd name="adj1" fmla="val 0"/>
            <a:gd name="adj2" fmla="val 18900000"/>
            <a:gd name="adj3" fmla="val 1274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18B212-2154-4F30-B55E-635D88B4149F}">
      <dsp:nvSpPr>
        <dsp:cNvPr id="0" name=""/>
        <dsp:cNvSpPr/>
      </dsp:nvSpPr>
      <dsp:spPr>
        <a:xfrm>
          <a:off x="1366512" y="4708415"/>
          <a:ext cx="1257620" cy="628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a:t>Educating for Dignity and Respect</a:t>
          </a:r>
        </a:p>
      </dsp:txBody>
      <dsp:txXfrm>
        <a:off x="1366512" y="4708415"/>
        <a:ext cx="1257620" cy="628745"/>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5CC6E24-0551-4B61-BD3E-CA9CD6078C2F}" type="datetimeFigureOut">
              <a:rPr lang="en-GB" smtClean="0"/>
              <a:pPr/>
              <a:t>11/01/2023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CF08595-07DA-450E-9B2A-F64DD8529E57}" type="slidenum">
              <a:rPr lang="en-GB" smtClean="0"/>
              <a:pPr/>
              <a:t>‹#›</a:t>
            </a:fld>
            <a:endParaRPr lang="en-GB"/>
          </a:p>
        </p:txBody>
      </p:sp>
    </p:spTree>
    <p:extLst>
      <p:ext uri="{BB962C8B-B14F-4D97-AF65-F5344CB8AC3E}">
        <p14:creationId xmlns:p14="http://schemas.microsoft.com/office/powerpoint/2010/main" val="1648850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GB">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B437839-FBFD-4D57-A57C-8F4EBED91EF7}"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2956248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5" name="Footer Placeholder 4"/>
          <p:cNvSpPr>
            <a:spLocks noGrp="1"/>
          </p:cNvSpPr>
          <p:nvPr>
            <p:ph type="ftr" sz="quarter" idx="11"/>
          </p:nvPr>
        </p:nvSpPr>
        <p:spPr/>
        <p:txBody>
          <a:bodyPr/>
          <a:lstStyle/>
          <a:p>
            <a:endParaRPr lang="en-GB">
              <a:solidFill>
                <a:srgbClr val="438086"/>
              </a:solidFill>
            </a:endParaRPr>
          </a:p>
        </p:txBody>
      </p:sp>
      <p:sp>
        <p:nvSpPr>
          <p:cNvPr id="6" name="Slide Number Placeholder 5"/>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1430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5" name="Footer Placeholder 4"/>
          <p:cNvSpPr>
            <a:spLocks noGrp="1"/>
          </p:cNvSpPr>
          <p:nvPr>
            <p:ph type="ftr" sz="quarter" idx="11"/>
          </p:nvPr>
        </p:nvSpPr>
        <p:spPr/>
        <p:txBody>
          <a:bodyPr/>
          <a:lstStyle/>
          <a:p>
            <a:endParaRPr lang="en-GB">
              <a:solidFill>
                <a:srgbClr val="438086"/>
              </a:solidFill>
            </a:endParaRPr>
          </a:p>
        </p:txBody>
      </p:sp>
      <p:sp>
        <p:nvSpPr>
          <p:cNvPr id="6" name="Slide Number Placeholder 5"/>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221393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5" name="Footer Placeholder 4"/>
          <p:cNvSpPr>
            <a:spLocks noGrp="1"/>
          </p:cNvSpPr>
          <p:nvPr>
            <p:ph type="ftr" sz="quarter" idx="11"/>
          </p:nvPr>
        </p:nvSpPr>
        <p:spPr/>
        <p:txBody>
          <a:bodyPr/>
          <a:lstStyle/>
          <a:p>
            <a:endParaRPr lang="en-GB">
              <a:solidFill>
                <a:srgbClr val="438086"/>
              </a:solidFill>
            </a:endParaRPr>
          </a:p>
        </p:txBody>
      </p:sp>
      <p:sp>
        <p:nvSpPr>
          <p:cNvPr id="6" name="Slide Number Placeholder 5"/>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239604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5" name="Footer Placeholder 4"/>
          <p:cNvSpPr>
            <a:spLocks noGrp="1"/>
          </p:cNvSpPr>
          <p:nvPr>
            <p:ph type="ftr" sz="quarter" idx="11"/>
          </p:nvPr>
        </p:nvSpPr>
        <p:spPr/>
        <p:txBody>
          <a:bodyPr/>
          <a:lstStyle/>
          <a:p>
            <a:endParaRPr lang="en-GB">
              <a:solidFill>
                <a:srgbClr val="438086"/>
              </a:solidFill>
            </a:endParaRPr>
          </a:p>
        </p:txBody>
      </p:sp>
      <p:sp>
        <p:nvSpPr>
          <p:cNvPr id="6" name="Slide Number Placeholder 5"/>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1958716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6" name="Footer Placeholder 5"/>
          <p:cNvSpPr>
            <a:spLocks noGrp="1"/>
          </p:cNvSpPr>
          <p:nvPr>
            <p:ph type="ftr" sz="quarter" idx="11"/>
          </p:nvPr>
        </p:nvSpPr>
        <p:spPr/>
        <p:txBody>
          <a:bodyPr/>
          <a:lstStyle/>
          <a:p>
            <a:endParaRPr lang="en-GB">
              <a:solidFill>
                <a:srgbClr val="438086"/>
              </a:solidFill>
            </a:endParaRPr>
          </a:p>
        </p:txBody>
      </p:sp>
      <p:sp>
        <p:nvSpPr>
          <p:cNvPr id="7" name="Slide Number Placeholder 6"/>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179683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F7B8108B-6FCA-4B3B-AFD9-6A710236E845}" type="datetimeFigureOut">
              <a:rPr lang="en-GB" smtClean="0">
                <a:solidFill>
                  <a:srgbClr val="438086"/>
                </a:solidFill>
              </a:rPr>
              <a:pPr/>
              <a:t>11/01/2023</a:t>
            </a:fld>
            <a:endParaRPr lang="en-GB">
              <a:solidFill>
                <a:srgbClr val="438086"/>
              </a:solidFill>
            </a:endParaRPr>
          </a:p>
        </p:txBody>
      </p:sp>
      <p:sp>
        <p:nvSpPr>
          <p:cNvPr id="27" name="Slide Number Placeholder 26"/>
          <p:cNvSpPr>
            <a:spLocks noGrp="1"/>
          </p:cNvSpPr>
          <p:nvPr>
            <p:ph type="sldNum" sz="quarter" idx="11"/>
          </p:nvPr>
        </p:nvSpPr>
        <p:spPr/>
        <p:txBody>
          <a:bodyPr rtlCol="0"/>
          <a:lstStyle/>
          <a:p>
            <a:fld id="{FB437839-FBFD-4D57-A57C-8F4EBED91EF7}" type="slidenum">
              <a:rPr lang="en-GB" smtClean="0"/>
              <a:pPr/>
              <a:t>‹#›</a:t>
            </a:fld>
            <a:endParaRPr lang="en-GB"/>
          </a:p>
        </p:txBody>
      </p:sp>
      <p:sp>
        <p:nvSpPr>
          <p:cNvPr id="28" name="Footer Placeholder 27"/>
          <p:cNvSpPr>
            <a:spLocks noGrp="1"/>
          </p:cNvSpPr>
          <p:nvPr>
            <p:ph type="ftr" sz="quarter" idx="12"/>
          </p:nvPr>
        </p:nvSpPr>
        <p:spPr/>
        <p:txBody>
          <a:bodyPr rtlCol="0"/>
          <a:lstStyle/>
          <a:p>
            <a:endParaRPr lang="en-GB">
              <a:solidFill>
                <a:srgbClr val="438086"/>
              </a:solidFill>
            </a:endParaRPr>
          </a:p>
        </p:txBody>
      </p:sp>
    </p:spTree>
    <p:extLst>
      <p:ext uri="{BB962C8B-B14F-4D97-AF65-F5344CB8AC3E}">
        <p14:creationId xmlns:p14="http://schemas.microsoft.com/office/powerpoint/2010/main" val="235284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GB">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109649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3" name="Footer Placeholder 2"/>
          <p:cNvSpPr>
            <a:spLocks noGrp="1"/>
          </p:cNvSpPr>
          <p:nvPr>
            <p:ph type="ftr" sz="quarter" idx="11"/>
          </p:nvPr>
        </p:nvSpPr>
        <p:spPr/>
        <p:txBody>
          <a:bodyPr/>
          <a:lstStyle/>
          <a:p>
            <a:endParaRPr lang="en-GB">
              <a:solidFill>
                <a:srgbClr val="438086"/>
              </a:solidFill>
            </a:endParaRPr>
          </a:p>
        </p:txBody>
      </p:sp>
      <p:sp>
        <p:nvSpPr>
          <p:cNvPr id="4" name="Slide Number Placeholder 3"/>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207835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6" name="Footer Placeholder 5"/>
          <p:cNvSpPr>
            <a:spLocks noGrp="1"/>
          </p:cNvSpPr>
          <p:nvPr>
            <p:ph type="ftr" sz="quarter" idx="11"/>
          </p:nvPr>
        </p:nvSpPr>
        <p:spPr/>
        <p:txBody>
          <a:bodyPr/>
          <a:lstStyle/>
          <a:p>
            <a:endParaRPr lang="en-GB">
              <a:solidFill>
                <a:srgbClr val="438086"/>
              </a:solidFill>
            </a:endParaRPr>
          </a:p>
        </p:txBody>
      </p:sp>
      <p:sp>
        <p:nvSpPr>
          <p:cNvPr id="7" name="Slide Number Placeholder 6"/>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74891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6" name="Footer Placeholder 5"/>
          <p:cNvSpPr>
            <a:spLocks noGrp="1"/>
          </p:cNvSpPr>
          <p:nvPr>
            <p:ph type="ftr" sz="quarter" idx="11"/>
          </p:nvPr>
        </p:nvSpPr>
        <p:spPr/>
        <p:txBody>
          <a:bodyPr/>
          <a:lstStyle/>
          <a:p>
            <a:endParaRPr lang="en-GB">
              <a:solidFill>
                <a:srgbClr val="438086"/>
              </a:solidFill>
            </a:endParaRPr>
          </a:p>
        </p:txBody>
      </p:sp>
      <p:sp>
        <p:nvSpPr>
          <p:cNvPr id="7" name="Slide Number Placeholder 6"/>
          <p:cNvSpPr>
            <a:spLocks noGrp="1"/>
          </p:cNvSpPr>
          <p:nvPr>
            <p:ph type="sldNum" sz="quarter" idx="12"/>
          </p:nvPr>
        </p:nvSpPr>
        <p:spPr/>
        <p:txBody>
          <a:bodyPr/>
          <a:lstStyle/>
          <a:p>
            <a:fld id="{FB437839-FBFD-4D57-A57C-8F4EBED91EF7}" type="slidenum">
              <a:rPr lang="en-GB" smtClean="0"/>
              <a:pPr/>
              <a:t>‹#›</a:t>
            </a:fld>
            <a:endParaRPr lang="en-GB"/>
          </a:p>
        </p:txBody>
      </p:sp>
    </p:spTree>
    <p:extLst>
      <p:ext uri="{BB962C8B-B14F-4D97-AF65-F5344CB8AC3E}">
        <p14:creationId xmlns:p14="http://schemas.microsoft.com/office/powerpoint/2010/main" val="2175277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7B8108B-6FCA-4B3B-AFD9-6A710236E845}" type="datetimeFigureOut">
              <a:rPr lang="en-GB" smtClean="0">
                <a:solidFill>
                  <a:srgbClr val="438086"/>
                </a:solidFill>
              </a:rPr>
              <a:pPr/>
              <a:t>11/01/2023</a:t>
            </a:fld>
            <a:endParaRPr lang="en-GB">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B437839-FBFD-4D57-A57C-8F4EBED91EF7}" type="slidenum">
              <a:rPr lang="en-GB" smtClean="0"/>
              <a:pPr/>
              <a:t>‹#›</a:t>
            </a:fld>
            <a:endParaRPr lang="en-GB"/>
          </a:p>
        </p:txBody>
      </p:sp>
    </p:spTree>
    <p:extLst>
      <p:ext uri="{BB962C8B-B14F-4D97-AF65-F5344CB8AC3E}">
        <p14:creationId xmlns:p14="http://schemas.microsoft.com/office/powerpoint/2010/main" val="15323445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pPr marL="0" indent="0">
              <a:buNone/>
            </a:pPr>
            <a:br>
              <a:rPr lang="en-GB" sz="2400">
                <a:latin typeface="Calibri"/>
                <a:ea typeface="Calibri"/>
                <a:cs typeface="Times New Roman"/>
              </a:rPr>
            </a:br>
            <a:br>
              <a:rPr lang="en-GB" sz="2800">
                <a:latin typeface="Calibri"/>
                <a:ea typeface="Calibri"/>
                <a:cs typeface="Times New Roman"/>
              </a:rPr>
            </a:br>
            <a:endParaRPr lang="en-GB"/>
          </a:p>
        </p:txBody>
      </p:sp>
      <p:graphicFrame>
        <p:nvGraphicFramePr>
          <p:cNvPr id="10" name="Diagram 9"/>
          <p:cNvGraphicFramePr/>
          <p:nvPr>
            <p:extLst>
              <p:ext uri="{D42A27DB-BD31-4B8C-83A1-F6EECF244321}">
                <p14:modId xmlns:p14="http://schemas.microsoft.com/office/powerpoint/2010/main" val="3895533896"/>
              </p:ext>
            </p:extLst>
          </p:nvPr>
        </p:nvGraphicFramePr>
        <p:xfrm>
          <a:off x="309414" y="597872"/>
          <a:ext cx="462262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96336" y="959345"/>
            <a:ext cx="1238250" cy="1238250"/>
          </a:xfrm>
          <a:prstGeom prst="rect">
            <a:avLst/>
          </a:prstGeom>
        </p:spPr>
      </p:pic>
      <p:sp>
        <p:nvSpPr>
          <p:cNvPr id="2" name="Rectangle 1"/>
          <p:cNvSpPr/>
          <p:nvPr/>
        </p:nvSpPr>
        <p:spPr>
          <a:xfrm rot="16200000">
            <a:off x="-1609688" y="3279852"/>
            <a:ext cx="5048178" cy="461665"/>
          </a:xfrm>
          <a:prstGeom prst="rect">
            <a:avLst/>
          </a:prstGeom>
          <a:noFill/>
        </p:spPr>
        <p:txBody>
          <a:bodyPr wrap="none" lIns="91440" tIns="45720" rIns="91440" bIns="45720">
            <a:spAutoFit/>
          </a:bodyPr>
          <a:lstStyle/>
          <a:p>
            <a:pPr algn="ctr"/>
            <a:r>
              <a:rPr lang="en-US" sz="2400" b="1" cap="none" spc="30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Serving the common good</a:t>
            </a:r>
          </a:p>
        </p:txBody>
      </p:sp>
      <p:sp>
        <p:nvSpPr>
          <p:cNvPr id="3" name="Rectangle 2">
            <a:extLst>
              <a:ext uri="{FF2B5EF4-FFF2-40B4-BE49-F238E27FC236}">
                <a16:creationId xmlns:a16="http://schemas.microsoft.com/office/drawing/2014/main" id="{184B4B3A-21BF-462C-982A-2D37D81376FA}"/>
              </a:ext>
            </a:extLst>
          </p:cNvPr>
          <p:cNvSpPr/>
          <p:nvPr/>
        </p:nvSpPr>
        <p:spPr>
          <a:xfrm>
            <a:off x="4731014" y="2049651"/>
            <a:ext cx="3754760" cy="4247317"/>
          </a:xfrm>
          <a:prstGeom prst="rect">
            <a:avLst/>
          </a:prstGeom>
        </p:spPr>
        <p:txBody>
          <a:bodyPr wrap="square" lIns="91440" tIns="45720" rIns="91440" bIns="45720" anchor="t">
            <a:spAutoFit/>
          </a:bodyPr>
          <a:lstStyle/>
          <a:p>
            <a:r>
              <a:rPr lang="en-GB"/>
              <a:t>Jennett’s Park</a:t>
            </a:r>
            <a:br>
              <a:rPr lang="en-GB"/>
            </a:br>
            <a:r>
              <a:rPr lang="en-GB"/>
              <a:t>CE Primary School </a:t>
            </a:r>
          </a:p>
          <a:p>
            <a:endParaRPr lang="en-GB"/>
          </a:p>
          <a:p>
            <a:r>
              <a:rPr lang="en-GB"/>
              <a:t>Empowering our children to flourish and achieve under God’s love</a:t>
            </a:r>
          </a:p>
          <a:p>
            <a:endParaRPr lang="en-GB"/>
          </a:p>
          <a:p>
            <a:r>
              <a:rPr lang="en-GB"/>
              <a:t>John 10:10.</a:t>
            </a:r>
            <a:br>
              <a:rPr lang="en-GB"/>
            </a:br>
            <a:r>
              <a:rPr lang="en-GB"/>
              <a:t>Live life in all its fullness</a:t>
            </a:r>
          </a:p>
          <a:p>
            <a:endParaRPr lang="en-GB"/>
          </a:p>
          <a:p>
            <a:r>
              <a:rPr lang="en-GB"/>
              <a:t>These are our Promises to keep to our children to be able to serve the common good with our work as part of the Church of England.</a:t>
            </a:r>
          </a:p>
        </p:txBody>
      </p:sp>
    </p:spTree>
    <p:extLst>
      <p:ext uri="{BB962C8B-B14F-4D97-AF65-F5344CB8AC3E}">
        <p14:creationId xmlns:p14="http://schemas.microsoft.com/office/powerpoint/2010/main" val="3126395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F346A69-9779-41EC-8B1A-1D12AAB1C03B}"/>
              </a:ext>
            </a:extLst>
          </p:cNvPr>
          <p:cNvGraphicFramePr>
            <a:graphicFrameLocks noGrp="1"/>
          </p:cNvGraphicFramePr>
          <p:nvPr>
            <p:ph idx="1"/>
            <p:extLst>
              <p:ext uri="{D42A27DB-BD31-4B8C-83A1-F6EECF244321}">
                <p14:modId xmlns:p14="http://schemas.microsoft.com/office/powerpoint/2010/main" val="2542241136"/>
              </p:ext>
            </p:extLst>
          </p:nvPr>
        </p:nvGraphicFramePr>
        <p:xfrm>
          <a:off x="93483" y="356447"/>
          <a:ext cx="8834582" cy="6397244"/>
        </p:xfrm>
        <a:graphic>
          <a:graphicData uri="http://schemas.openxmlformats.org/drawingml/2006/table">
            <a:tbl>
              <a:tblPr firstRow="1" firstCol="1" bandRow="1">
                <a:tableStyleId>{5940675A-B579-460E-94D1-54222C63F5DA}</a:tableStyleId>
              </a:tblPr>
              <a:tblGrid>
                <a:gridCol w="1423554">
                  <a:extLst>
                    <a:ext uri="{9D8B030D-6E8A-4147-A177-3AD203B41FA5}">
                      <a16:colId xmlns:a16="http://schemas.microsoft.com/office/drawing/2014/main" val="20000"/>
                    </a:ext>
                  </a:extLst>
                </a:gridCol>
                <a:gridCol w="7411028">
                  <a:extLst>
                    <a:ext uri="{9D8B030D-6E8A-4147-A177-3AD203B41FA5}">
                      <a16:colId xmlns:a16="http://schemas.microsoft.com/office/drawing/2014/main" val="121419794"/>
                    </a:ext>
                  </a:extLst>
                </a:gridCol>
              </a:tblGrid>
              <a:tr h="914400">
                <a:tc gridSpan="2">
                  <a:txBody>
                    <a:bodyPr/>
                    <a:lstStyle/>
                    <a:p>
                      <a:pPr marL="0" marR="0" indent="0" algn="ctr" rtl="0" eaLnBrk="1" fontAlgn="auto" latinLnBrk="0" hangingPunct="1">
                        <a:lnSpc>
                          <a:spcPct val="115000"/>
                        </a:lnSpc>
                        <a:spcBef>
                          <a:spcPts val="0"/>
                        </a:spcBef>
                        <a:spcAft>
                          <a:spcPts val="0"/>
                        </a:spcAft>
                        <a:buClrTx/>
                        <a:buSzTx/>
                        <a:buFontTx/>
                        <a:buNone/>
                      </a:pPr>
                      <a:r>
                        <a:rPr kumimoji="0" lang="en-GB" sz="1600" b="1" kern="1200" dirty="0">
                          <a:solidFill>
                            <a:schemeClr val="dk1"/>
                          </a:solidFill>
                          <a:effectLst/>
                          <a:latin typeface="Garamond"/>
                          <a:ea typeface="+mn-ea"/>
                          <a:cs typeface="+mn-cs"/>
                        </a:rPr>
                        <a:t>Educating for Dignity and Respect</a:t>
                      </a:r>
                      <a:endParaRPr lang="en-GB" sz="1600" b="1" dirty="0">
                        <a:latin typeface="Garamond"/>
                      </a:endParaRPr>
                    </a:p>
                    <a:p>
                      <a:pPr marL="0" marR="0" indent="0" algn="ctr" rtl="0" eaLnBrk="1" fontAlgn="auto" latinLnBrk="0" hangingPunct="1">
                        <a:lnSpc>
                          <a:spcPct val="115000"/>
                        </a:lnSpc>
                        <a:spcBef>
                          <a:spcPts val="0"/>
                        </a:spcBef>
                        <a:spcAft>
                          <a:spcPts val="0"/>
                        </a:spcAft>
                        <a:buClrTx/>
                        <a:buSzTx/>
                        <a:buFontTx/>
                        <a:buNone/>
                      </a:pPr>
                      <a:r>
                        <a:rPr lang="en-GB" sz="1600" b="1" dirty="0">
                          <a:latin typeface="Garamond"/>
                        </a:rPr>
                        <a:t>Why this is important to us as a Christian Community: </a:t>
                      </a:r>
                      <a:r>
                        <a:rPr lang="en-GB" sz="1600" b="0" dirty="0">
                          <a:latin typeface="Garamond"/>
                        </a:rPr>
                        <a:t>we are created by God in his image and need to treat others with dignity and respect as God shows us,</a:t>
                      </a:r>
                      <a:r>
                        <a:rPr lang="en-GB" sz="1600" b="0" baseline="0" dirty="0">
                          <a:latin typeface="Garamond"/>
                        </a:rPr>
                        <a:t> so we show to each other. </a:t>
                      </a:r>
                      <a:endParaRPr lang="en-GB" sz="1600" b="0" dirty="0">
                        <a:latin typeface="Garamond"/>
                      </a:endParaRPr>
                    </a:p>
                    <a:p>
                      <a:pPr marL="0" marR="0" indent="0" algn="ctr" rtl="0" eaLnBrk="1" fontAlgn="auto" latinLnBrk="0" hangingPunct="1">
                        <a:lnSpc>
                          <a:spcPct val="115000"/>
                        </a:lnSpc>
                        <a:spcBef>
                          <a:spcPts val="0"/>
                        </a:spcBef>
                        <a:spcAft>
                          <a:spcPts val="0"/>
                        </a:spcAft>
                        <a:buClrTx/>
                        <a:buSzTx/>
                        <a:buFontTx/>
                        <a:buNone/>
                      </a:pPr>
                      <a:r>
                        <a:rPr lang="en-GB" sz="1600" b="1" dirty="0">
                          <a:effectLst/>
                          <a:latin typeface="Garamond"/>
                          <a:ea typeface="Calibri"/>
                          <a:cs typeface="Times New Roman"/>
                        </a:rPr>
                        <a:t>Promise </a:t>
                      </a:r>
                      <a:r>
                        <a:rPr lang="en-GB" sz="1600" b="0" dirty="0">
                          <a:effectLst/>
                          <a:latin typeface="Garamond"/>
                          <a:ea typeface="Calibri"/>
                          <a:cs typeface="Times New Roman"/>
                        </a:rPr>
                        <a:t>C</a:t>
                      </a:r>
                      <a:r>
                        <a:rPr kumimoji="0" lang="en-GB" sz="1600" b="0" i="1" kern="1200" baseline="0" dirty="0">
                          <a:solidFill>
                            <a:schemeClr val="dk1"/>
                          </a:solidFill>
                          <a:effectLst/>
                          <a:latin typeface="Garamond"/>
                          <a:ea typeface="+mn-ea"/>
                          <a:cs typeface="+mn-cs"/>
                        </a:rPr>
                        <a:t>hildren to show </a:t>
                      </a:r>
                      <a:r>
                        <a:rPr kumimoji="0" lang="en-GB" sz="1600" b="0" i="1" kern="1200" dirty="0">
                          <a:solidFill>
                            <a:schemeClr val="dk1"/>
                          </a:solidFill>
                          <a:effectLst/>
                          <a:latin typeface="Garamond"/>
                          <a:ea typeface="+mn-ea"/>
                          <a:cs typeface="+mn-cs"/>
                        </a:rPr>
                        <a:t>dignity and respect for</a:t>
                      </a:r>
                      <a:r>
                        <a:rPr kumimoji="0" lang="en-GB" sz="1600" b="0" i="1" kern="1200" baseline="0" dirty="0">
                          <a:solidFill>
                            <a:schemeClr val="dk1"/>
                          </a:solidFill>
                          <a:effectLst/>
                          <a:latin typeface="Garamond"/>
                          <a:ea typeface="+mn-ea"/>
                          <a:cs typeface="+mn-cs"/>
                        </a:rPr>
                        <a:t> themselves and others by carefully and safely thinking through their actions so that each person is valued.</a:t>
                      </a:r>
                      <a:r>
                        <a:rPr lang="en-GB" sz="1600" b="0" i="1" kern="1200" baseline="0" dirty="0">
                          <a:solidFill>
                            <a:schemeClr val="dk1"/>
                          </a:solidFill>
                          <a:effectLst/>
                          <a:latin typeface="Garamond"/>
                          <a:ea typeface="+mn-ea"/>
                          <a:cs typeface="+mn-cs"/>
                        </a:rPr>
                        <a:t> </a:t>
                      </a:r>
                      <a:endParaRPr lang="en-GB" sz="1600" b="0" dirty="0">
                        <a:latin typeface="Garamond"/>
                      </a:endParaRPr>
                    </a:p>
                  </a:txBody>
                  <a:tcPr marL="57499" marR="57499" marT="0" marB="0">
                    <a:solidFill>
                      <a:srgbClr val="D6E9EA"/>
                    </a:solidFill>
                  </a:tcPr>
                </a:tc>
                <a:tc hMerge="1">
                  <a:txBody>
                    <a:bodyPr/>
                    <a:lstStyle/>
                    <a:p>
                      <a:endParaRPr lang="en-GB"/>
                    </a:p>
                  </a:txBody>
                  <a:tcPr/>
                </a:tc>
                <a:extLst>
                  <a:ext uri="{0D108BD9-81ED-4DB2-BD59-A6C34878D82A}">
                    <a16:rowId xmlns:a16="http://schemas.microsoft.com/office/drawing/2014/main" val="10000"/>
                  </a:ext>
                </a:extLst>
              </a:tr>
              <a:tr h="888130">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600" b="1" i="0" u="none" strike="noStrike" cap="none" normalizeH="0" baseline="0" dirty="0">
                          <a:ln>
                            <a:noFill/>
                          </a:ln>
                          <a:solidFill>
                            <a:schemeClr val="tx1"/>
                          </a:solidFill>
                          <a:effectLst/>
                          <a:latin typeface="Garamond"/>
                          <a:cs typeface="Times New Roman"/>
                        </a:rPr>
                        <a:t>Why is this important?</a:t>
                      </a:r>
                      <a:endParaRPr kumimoji="0" lang="en-GB" altLang="en-US" sz="1600" b="1" i="0" u="none" strike="noStrike" cap="none" normalizeH="0" baseline="0">
                        <a:ln>
                          <a:noFill/>
                        </a:ln>
                        <a:solidFill>
                          <a:schemeClr val="tx1"/>
                        </a:solidFill>
                        <a:effectLst/>
                        <a:latin typeface="Garamond"/>
                        <a:ea typeface="Calibri" panose="020F0502020204030204" pitchFamily="34" charset="0"/>
                        <a:cs typeface="Times New Roman"/>
                      </a:endParaRPr>
                    </a:p>
                    <a:p>
                      <a:pPr marL="0" marR="0" lvl="0" indent="0" algn="ctr" defTabSz="685800" rtl="0" eaLnBrk="1" fontAlgn="base" latinLnBrk="0" hangingPunct="1">
                        <a:lnSpc>
                          <a:spcPct val="115000"/>
                        </a:lnSpc>
                        <a:spcBef>
                          <a:spcPct val="0"/>
                        </a:spcBef>
                        <a:spcAft>
                          <a:spcPct val="0"/>
                        </a:spcAft>
                        <a:buClrTx/>
                        <a:buSzTx/>
                        <a:buFontTx/>
                        <a:buNone/>
                        <a:tabLst/>
                        <a:defRPr/>
                      </a:pPr>
                      <a:endParaRPr kumimoji="0" lang="en-GB" altLang="en-US" sz="1600" b="0" i="1" u="none" strike="noStrike" cap="none" normalizeH="0" baseline="0" dirty="0">
                        <a:ln>
                          <a:noFill/>
                        </a:ln>
                        <a:solidFill>
                          <a:schemeClr val="tx1"/>
                        </a:solidFill>
                        <a:effectLst>
                          <a:outerShdw blurRad="38100" dist="38100" dir="2700000" algn="tl">
                            <a:srgbClr val="C0C0C0"/>
                          </a:outerShdw>
                        </a:effectLst>
                        <a:latin typeface="Garamond"/>
                        <a:ea typeface="Calibri" panose="020F0502020204030204" pitchFamily="34" charset="0"/>
                        <a:cs typeface="Times New Roman"/>
                      </a:endParaRPr>
                    </a:p>
                  </a:txBody>
                  <a:tcPr marL="57501" marR="57501" marT="0" marB="0" horzOverflow="overflow"/>
                </a:tc>
                <a:tc>
                  <a:txBody>
                    <a:bodyPr/>
                    <a:lstStyle/>
                    <a:p>
                      <a:pPr marL="0" marR="0" lvl="0" indent="0" algn="just" rtl="0" eaLnBrk="1" fontAlgn="base" latinLnBrk="0" hangingPunct="1">
                        <a:lnSpc>
                          <a:spcPct val="115000"/>
                        </a:lnSpc>
                        <a:spcBef>
                          <a:spcPct val="0"/>
                        </a:spcBef>
                        <a:spcAft>
                          <a:spcPct val="0"/>
                        </a:spcAft>
                        <a:buClrTx/>
                        <a:buSzTx/>
                        <a:buFontTx/>
                        <a:buNone/>
                      </a:pP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There are also</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various factors that interconnect that help us. Human dignity, the ultimate worth of each person, is central to good education. The basic principle of respect for the value of each person involves continual discernment, deliberation and action, and schools are one of the main places where this happens, and where the understanding and practices it requires are learned. It is especially important that the equal worth of those with and without special educational needs and disabilities is recognized in practice. How that is worked out in each nation and each school is a massive task that calls on the inspiration and resources offered by each tradition of faith and belief.</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lang="en-GB" sz="1600" i="0" u="none" baseline="0" dirty="0">
                        <a:solidFill>
                          <a:schemeClr val="tx1"/>
                        </a:solidFill>
                        <a:effectLst/>
                        <a:latin typeface="Garamond"/>
                      </a:endParaRPr>
                    </a:p>
                  </a:txBody>
                  <a:tcPr marL="57499" marR="57499" marT="0" marB="0">
                    <a:noFill/>
                  </a:tcPr>
                </a:tc>
                <a:extLst>
                  <a:ext uri="{0D108BD9-81ED-4DB2-BD59-A6C34878D82A}">
                    <a16:rowId xmlns:a16="http://schemas.microsoft.com/office/drawing/2014/main" val="1950402470"/>
                  </a:ext>
                </a:extLst>
              </a:tr>
              <a:tr h="888130">
                <a:tc>
                  <a:txBody>
                    <a:bodyPr/>
                    <a:lstStyle/>
                    <a:p>
                      <a:pPr marL="0" marR="0" lvl="0" indent="0" algn="l" rtl="0" eaLnBrk="1" fontAlgn="base" latinLnBrk="0" hangingPunct="1">
                        <a:lnSpc>
                          <a:spcPct val="115000"/>
                        </a:lnSpc>
                        <a:spcBef>
                          <a:spcPct val="0"/>
                        </a:spcBef>
                        <a:spcAft>
                          <a:spcPct val="0"/>
                        </a:spcAft>
                        <a:buClrTx/>
                        <a:buSzTx/>
                        <a:buFontTx/>
                        <a:buNone/>
                      </a:pPr>
                      <a:r>
                        <a:rPr kumimoji="0" lang="en-GB" altLang="en-US" sz="1600" b="1" i="0" u="none" strike="noStrike" cap="none" normalizeH="0" baseline="0" dirty="0">
                          <a:ln>
                            <a:noFill/>
                          </a:ln>
                          <a:solidFill>
                            <a:schemeClr val="tx1"/>
                          </a:solidFill>
                          <a:effectLst/>
                          <a:latin typeface="Garamond"/>
                        </a:rPr>
                        <a:t>What will the school do to support success?</a:t>
                      </a:r>
                      <a:r>
                        <a:rPr lang="en-GB" altLang="en-US" sz="1600" b="0" i="1" u="none" strike="noStrike" cap="none" normalizeH="0" baseline="0" dirty="0">
                          <a:ln>
                            <a:noFill/>
                          </a:ln>
                          <a:solidFill>
                            <a:schemeClr val="tx1"/>
                          </a:solidFill>
                          <a:effectLst/>
                          <a:latin typeface="Garamond"/>
                          <a:cs typeface="Times New Roman"/>
                        </a:rPr>
                        <a:t>  </a:t>
                      </a:r>
                      <a:endParaRPr kumimoji="0" lang="en-GB" altLang="en-US" sz="1600" b="0" i="1" u="none" strike="noStrike" cap="none" normalizeH="0" baseline="0">
                        <a:ln>
                          <a:noFill/>
                        </a:ln>
                        <a:solidFill>
                          <a:schemeClr val="tx1"/>
                        </a:solidFill>
                        <a:effectLst/>
                        <a:latin typeface="Garamond"/>
                        <a:ea typeface="Calibri" panose="020F0502020204030204" pitchFamily="34" charset="0"/>
                        <a:cs typeface="Times New Roman"/>
                      </a:endParaRPr>
                    </a:p>
                  </a:txBody>
                  <a:tcPr marL="58076" marR="58076" marT="0" marB="0" horzOverflow="overflow"/>
                </a:tc>
                <a:tc>
                  <a:txBody>
                    <a:bodyPr/>
                    <a:lstStyle/>
                    <a:p>
                      <a:pPr marL="0" marR="0" lvl="0" indent="0" algn="just" rtl="0" eaLnBrk="1" fontAlgn="auto" latinLnBrk="0" hangingPunct="1">
                        <a:lnSpc>
                          <a:spcPct val="115000"/>
                        </a:lnSpc>
                        <a:spcBef>
                          <a:spcPts val="0"/>
                        </a:spcBef>
                        <a:spcAft>
                          <a:spcPts val="0"/>
                        </a:spcAft>
                        <a:buClrTx/>
                        <a:buSzTx/>
                        <a:buFont typeface="Garamond" panose="02020404030301010803" pitchFamily="18" charset="0"/>
                        <a:buNone/>
                      </a:pP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We celebrate and share our common values and continue to hold our promises close to how we will serve the common good.</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We promote the Rainbow Promise. We plan and approach our</a:t>
                      </a:r>
                      <a:r>
                        <a:rPr lang="en-GB" altLang="en-US" sz="1600" b="0" i="0" u="none" strike="noStrike" cap="none" normalizeH="0" baseline="0" dirty="0">
                          <a:ln>
                            <a:noFill/>
                          </a:ln>
                          <a:solidFill>
                            <a:schemeClr val="tx1"/>
                          </a:solidFill>
                          <a:effectLst/>
                          <a:latin typeface="Garamond"/>
                          <a:cs typeface="Times New Roman"/>
                        </a:rPr>
                        <a:t> collective worship to promote all of these.  </a:t>
                      </a:r>
                      <a:r>
                        <a:rPr lang="en-GB" sz="1600" b="0" i="0" u="none" strike="noStrike" cap="none" normalizeH="0" baseline="0" noProof="0" dirty="0">
                          <a:ln>
                            <a:noFill/>
                          </a:ln>
                          <a:solidFill>
                            <a:schemeClr val="tx1"/>
                          </a:solidFill>
                          <a:effectLst/>
                          <a:latin typeface="Garamond"/>
                        </a:rPr>
                        <a:t> We do not accept bullying in any form- actively stopping derogatory terms or slurs and tackle misconceptions that could  lead to mistrust. We have a strong and </a:t>
                      </a:r>
                      <a:r>
                        <a:rPr lang="en-GB" altLang="en-US" sz="1600" b="0" i="0" u="none" strike="noStrike" cap="none" normalizeH="0" baseline="0" dirty="0">
                          <a:ln>
                            <a:noFill/>
                          </a:ln>
                          <a:solidFill>
                            <a:schemeClr val="tx1"/>
                          </a:solidFill>
                          <a:effectLst/>
                          <a:latin typeface="Garamond"/>
                          <a:cs typeface="Times New Roman"/>
                        </a:rPr>
                        <a:t>vigilant</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safeguarding.</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Culture. We should teach children how to interact respectfully and safely in all forms of communication. </a:t>
                      </a:r>
                      <a:endPar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a:noFill/>
                  </a:tcPr>
                </a:tc>
                <a:extLst>
                  <a:ext uri="{0D108BD9-81ED-4DB2-BD59-A6C34878D82A}">
                    <a16:rowId xmlns:a16="http://schemas.microsoft.com/office/drawing/2014/main" val="262857061"/>
                  </a:ext>
                </a:extLst>
              </a:tr>
              <a:tr h="888130">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600" b="1" i="0" u="none" strike="noStrike" cap="none" normalizeH="0" baseline="0" dirty="0">
                          <a:ln>
                            <a:noFill/>
                          </a:ln>
                          <a:solidFill>
                            <a:schemeClr val="tx1"/>
                          </a:solidFill>
                          <a:effectLst/>
                          <a:latin typeface="Garamond"/>
                          <a:cs typeface="Times New Roman"/>
                        </a:rPr>
                        <a:t>What can </a:t>
                      </a:r>
                      <a:r>
                        <a:rPr lang="en-GB" sz="1600" b="1" i="0" u="none" strike="noStrike" cap="none" normalizeH="0" baseline="0" noProof="0" dirty="0">
                          <a:ln>
                            <a:noFill/>
                          </a:ln>
                          <a:solidFill>
                            <a:schemeClr val="tx1"/>
                          </a:solidFill>
                          <a:effectLst/>
                          <a:latin typeface="Garamond"/>
                        </a:rPr>
                        <a:t>families</a:t>
                      </a:r>
                      <a:r>
                        <a:rPr kumimoji="0" lang="en-GB" sz="1600" b="1" i="0" u="none" strike="noStrike" cap="none" normalizeH="0" baseline="0" noProof="0" dirty="0">
                          <a:ln>
                            <a:noFill/>
                          </a:ln>
                          <a:solidFill>
                            <a:schemeClr val="tx1"/>
                          </a:solidFill>
                          <a:effectLst/>
                          <a:latin typeface="Garamond"/>
                        </a:rPr>
                        <a:t> </a:t>
                      </a:r>
                      <a:r>
                        <a:rPr kumimoji="0" lang="en-GB" altLang="en-US" sz="1600" b="1" i="0" u="none" strike="noStrike" cap="none" normalizeH="0" baseline="0" dirty="0">
                          <a:ln>
                            <a:noFill/>
                          </a:ln>
                          <a:solidFill>
                            <a:schemeClr val="tx1"/>
                          </a:solidFill>
                          <a:effectLst/>
                          <a:latin typeface="Garamond"/>
                          <a:cs typeface="Times New Roman"/>
                        </a:rPr>
                        <a:t>do to support success?</a:t>
                      </a:r>
                      <a:endParaRPr kumimoji="0" lang="en-GB" altLang="en-US" sz="1600" b="1" i="0" u="none" strike="noStrike" cap="none" normalizeH="0" baseline="0">
                        <a:ln>
                          <a:noFill/>
                        </a:ln>
                        <a:solidFill>
                          <a:schemeClr val="tx1"/>
                        </a:solidFill>
                        <a:effectLst/>
                        <a:latin typeface="Garamond"/>
                        <a:ea typeface="Calibri" panose="020F0502020204030204" pitchFamily="34" charset="0"/>
                        <a:cs typeface="Times New Roman"/>
                      </a:endParaRPr>
                    </a:p>
                  </a:txBody>
                  <a:tcPr marL="58076" marR="58076" marT="0" marB="0" horzOverflow="overflow"/>
                </a:tc>
                <a:tc>
                  <a:txBody>
                    <a:bodyPr/>
                    <a:lstStyle/>
                    <a:p>
                      <a:pPr marL="0" indent="0" algn="just">
                        <a:lnSpc>
                          <a:spcPct val="115000"/>
                        </a:lnSpc>
                        <a:spcAft>
                          <a:spcPts val="0"/>
                        </a:spcAft>
                        <a:buNone/>
                      </a:pPr>
                      <a:r>
                        <a:rPr lang="en-GB" sz="1600" i="0" u="none" baseline="0" dirty="0">
                          <a:solidFill>
                            <a:schemeClr val="tx1"/>
                          </a:solidFill>
                          <a:effectLst/>
                          <a:latin typeface="Garamond"/>
                        </a:rPr>
                        <a:t>We expect all to be polite and respectful of others and promote this in their children. </a:t>
                      </a:r>
                    </a:p>
                    <a:p>
                      <a:pPr marL="0" lvl="0" indent="0" algn="just">
                        <a:lnSpc>
                          <a:spcPct val="114999"/>
                        </a:lnSpc>
                        <a:spcAft>
                          <a:spcPts val="0"/>
                        </a:spcAft>
                        <a:buNone/>
                      </a:pPr>
                      <a:r>
                        <a:rPr lang="en-GB" sz="1600" i="0" u="none" baseline="0" dirty="0">
                          <a:solidFill>
                            <a:schemeClr val="tx1"/>
                          </a:solidFill>
                          <a:effectLst/>
                          <a:latin typeface="Garamond"/>
                        </a:rPr>
                        <a:t>Be alert to signs of bullying and encourage children to speak up if they see or experience it.</a:t>
                      </a:r>
                    </a:p>
                    <a:p>
                      <a:pPr marL="0" lvl="0" indent="0" algn="just">
                        <a:lnSpc>
                          <a:spcPct val="114999"/>
                        </a:lnSpc>
                        <a:spcAft>
                          <a:spcPts val="0"/>
                        </a:spcAft>
                        <a:buNone/>
                      </a:pPr>
                      <a:r>
                        <a:rPr lang="en-GB" sz="1600" i="0" u="none" baseline="0" dirty="0">
                          <a:solidFill>
                            <a:schemeClr val="tx1"/>
                          </a:solidFill>
                          <a:effectLst/>
                          <a:latin typeface="Garamond"/>
                        </a:rPr>
                        <a:t>If children become aware of derogatory terms or slurs, educate them on their negative impact upon others</a:t>
                      </a:r>
                    </a:p>
                  </a:txBody>
                  <a:tcPr marL="57499" marR="57499" marT="0" marB="0">
                    <a:noFill/>
                  </a:tcPr>
                </a:tc>
                <a:extLst>
                  <a:ext uri="{0D108BD9-81ED-4DB2-BD59-A6C34878D82A}">
                    <a16:rowId xmlns:a16="http://schemas.microsoft.com/office/drawing/2014/main" val="3644612675"/>
                  </a:ext>
                </a:extLst>
              </a:tr>
            </a:tbl>
          </a:graphicData>
        </a:graphic>
      </p:graphicFrame>
    </p:spTree>
    <p:extLst>
      <p:ext uri="{BB962C8B-B14F-4D97-AF65-F5344CB8AC3E}">
        <p14:creationId xmlns:p14="http://schemas.microsoft.com/office/powerpoint/2010/main" val="1552384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F346A69-9779-41EC-8B1A-1D12AAB1C03B}"/>
              </a:ext>
            </a:extLst>
          </p:cNvPr>
          <p:cNvGraphicFramePr>
            <a:graphicFrameLocks noGrp="1"/>
          </p:cNvGraphicFramePr>
          <p:nvPr>
            <p:ph idx="1"/>
            <p:extLst>
              <p:ext uri="{D42A27DB-BD31-4B8C-83A1-F6EECF244321}">
                <p14:modId xmlns:p14="http://schemas.microsoft.com/office/powerpoint/2010/main" val="2212130834"/>
              </p:ext>
            </p:extLst>
          </p:nvPr>
        </p:nvGraphicFramePr>
        <p:xfrm>
          <a:off x="140245" y="378662"/>
          <a:ext cx="8823313" cy="6278247"/>
        </p:xfrm>
        <a:graphic>
          <a:graphicData uri="http://schemas.openxmlformats.org/drawingml/2006/table">
            <a:tbl>
              <a:tblPr firstRow="1" firstCol="1" bandRow="1">
                <a:tableStyleId>{5940675A-B579-460E-94D1-54222C63F5DA}</a:tableStyleId>
              </a:tblPr>
              <a:tblGrid>
                <a:gridCol w="2075631">
                  <a:extLst>
                    <a:ext uri="{9D8B030D-6E8A-4147-A177-3AD203B41FA5}">
                      <a16:colId xmlns:a16="http://schemas.microsoft.com/office/drawing/2014/main" val="20000"/>
                    </a:ext>
                  </a:extLst>
                </a:gridCol>
                <a:gridCol w="3308157">
                  <a:extLst>
                    <a:ext uri="{9D8B030D-6E8A-4147-A177-3AD203B41FA5}">
                      <a16:colId xmlns:a16="http://schemas.microsoft.com/office/drawing/2014/main" val="121419794"/>
                    </a:ext>
                  </a:extLst>
                </a:gridCol>
                <a:gridCol w="3439525">
                  <a:extLst>
                    <a:ext uri="{9D8B030D-6E8A-4147-A177-3AD203B41FA5}">
                      <a16:colId xmlns:a16="http://schemas.microsoft.com/office/drawing/2014/main" val="2614711052"/>
                    </a:ext>
                  </a:extLst>
                </a:gridCol>
              </a:tblGrid>
              <a:tr h="1011630">
                <a:tc gridSpan="3">
                  <a:txBody>
                    <a:bodyPr/>
                    <a:lstStyle/>
                    <a:p>
                      <a:pPr marL="0" marR="0" indent="0" algn="ctr" rtl="0" eaLnBrk="1" fontAlgn="auto" latinLnBrk="0" hangingPunct="1">
                        <a:lnSpc>
                          <a:spcPct val="115000"/>
                        </a:lnSpc>
                        <a:spcBef>
                          <a:spcPts val="0"/>
                        </a:spcBef>
                        <a:spcAft>
                          <a:spcPts val="0"/>
                        </a:spcAft>
                        <a:buClrTx/>
                        <a:buSzTx/>
                        <a:buFontTx/>
                        <a:buNone/>
                      </a:pPr>
                      <a:r>
                        <a:rPr kumimoji="0" lang="en-GB" sz="1400" b="1" kern="1200" dirty="0">
                          <a:solidFill>
                            <a:schemeClr val="dk1"/>
                          </a:solidFill>
                          <a:effectLst/>
                          <a:latin typeface="Garamond"/>
                          <a:ea typeface="+mn-ea"/>
                          <a:cs typeface="+mn-cs"/>
                        </a:rPr>
                        <a:t>Educating for Dignity and Respect</a:t>
                      </a:r>
                      <a:endParaRPr lang="en-GB" sz="1400" b="1" dirty="0">
                        <a:latin typeface="Garamond" panose="02020404030301010803" pitchFamily="18" charset="0"/>
                      </a:endParaRPr>
                    </a:p>
                    <a:p>
                      <a:pPr marL="0" marR="0" indent="0" algn="ctr" rtl="0" eaLnBrk="1" fontAlgn="auto" latinLnBrk="0" hangingPunct="1">
                        <a:lnSpc>
                          <a:spcPct val="115000"/>
                        </a:lnSpc>
                        <a:spcBef>
                          <a:spcPts val="0"/>
                        </a:spcBef>
                        <a:spcAft>
                          <a:spcPts val="0"/>
                        </a:spcAft>
                        <a:buClrTx/>
                        <a:buSzTx/>
                        <a:buFontTx/>
                        <a:buNone/>
                      </a:pPr>
                      <a:r>
                        <a:rPr lang="en-GB" sz="1400" b="1" dirty="0">
                          <a:latin typeface="Garamond"/>
                        </a:rPr>
                        <a:t>Why this is important to us as a Christian Community: </a:t>
                      </a:r>
                      <a:r>
                        <a:rPr lang="en-GB" sz="1400" b="0" dirty="0">
                          <a:latin typeface="Garamond"/>
                        </a:rPr>
                        <a:t>we are created by God in his image and need to treat others with dignity and respect as God shows us,</a:t>
                      </a:r>
                      <a:r>
                        <a:rPr lang="en-GB" sz="1400" b="0" baseline="0" dirty="0">
                          <a:latin typeface="Garamond"/>
                        </a:rPr>
                        <a:t> so we show to each other. </a:t>
                      </a:r>
                      <a:endParaRPr lang="en-GB" sz="1400" b="0">
                        <a:latin typeface="Garamond" panose="02020404030301010803" pitchFamily="18" charset="0"/>
                      </a:endParaRPr>
                    </a:p>
                    <a:p>
                      <a:pPr marL="0" marR="0" indent="0" algn="ctr" rtl="0" eaLnBrk="1" fontAlgn="auto" latinLnBrk="0" hangingPunct="1">
                        <a:lnSpc>
                          <a:spcPct val="115000"/>
                        </a:lnSpc>
                        <a:spcBef>
                          <a:spcPts val="0"/>
                        </a:spcBef>
                        <a:spcAft>
                          <a:spcPts val="0"/>
                        </a:spcAft>
                        <a:buClrTx/>
                        <a:buSzTx/>
                        <a:buFontTx/>
                        <a:buNone/>
                      </a:pPr>
                      <a:r>
                        <a:rPr lang="en-GB" sz="1400" b="1" dirty="0">
                          <a:effectLst/>
                          <a:latin typeface="Garamond"/>
                          <a:ea typeface="Calibri"/>
                          <a:cs typeface="Times New Roman"/>
                        </a:rPr>
                        <a:t>Promise </a:t>
                      </a:r>
                      <a:r>
                        <a:rPr lang="en-GB" sz="1400" b="0" dirty="0">
                          <a:effectLst/>
                          <a:latin typeface="Garamond"/>
                          <a:ea typeface="Calibri"/>
                          <a:cs typeface="Times New Roman"/>
                        </a:rPr>
                        <a:t>C</a:t>
                      </a:r>
                      <a:r>
                        <a:rPr kumimoji="0" lang="en-GB" sz="1400" b="0" i="1" kern="1200" baseline="0" dirty="0">
                          <a:solidFill>
                            <a:schemeClr val="dk1"/>
                          </a:solidFill>
                          <a:effectLst/>
                          <a:latin typeface="Garamond"/>
                          <a:ea typeface="+mn-ea"/>
                          <a:cs typeface="+mn-cs"/>
                        </a:rPr>
                        <a:t>hildren to show </a:t>
                      </a:r>
                      <a:r>
                        <a:rPr kumimoji="0" lang="en-GB" sz="1400" b="0" i="1" kern="1200" dirty="0">
                          <a:solidFill>
                            <a:schemeClr val="dk1"/>
                          </a:solidFill>
                          <a:effectLst/>
                          <a:latin typeface="Garamond"/>
                          <a:ea typeface="+mn-ea"/>
                          <a:cs typeface="+mn-cs"/>
                        </a:rPr>
                        <a:t>dignity and respect for</a:t>
                      </a:r>
                      <a:r>
                        <a:rPr kumimoji="0" lang="en-GB" sz="1400" b="0" i="1" kern="1200" baseline="0" dirty="0">
                          <a:solidFill>
                            <a:schemeClr val="dk1"/>
                          </a:solidFill>
                          <a:effectLst/>
                          <a:latin typeface="Garamond"/>
                          <a:ea typeface="+mn-ea"/>
                          <a:cs typeface="+mn-cs"/>
                        </a:rPr>
                        <a:t> themselves and others by carefully and safely thinking through their actions so that each person is valued.</a:t>
                      </a:r>
                      <a:r>
                        <a:rPr lang="en-GB" sz="1400" b="0" i="1" kern="1200" baseline="0" dirty="0">
                          <a:solidFill>
                            <a:schemeClr val="dk1"/>
                          </a:solidFill>
                          <a:effectLst/>
                          <a:latin typeface="Garamond"/>
                          <a:ea typeface="+mn-ea"/>
                          <a:cs typeface="+mn-cs"/>
                        </a:rPr>
                        <a:t> </a:t>
                      </a:r>
                      <a:endParaRPr lang="en-GB" sz="1400" b="0">
                        <a:latin typeface="Garamond" panose="02020404030301010803" pitchFamily="18" charset="0"/>
                      </a:endParaRPr>
                    </a:p>
                  </a:txBody>
                  <a:tcPr marL="57499" marR="57499" marT="0" marB="0">
                    <a:solidFill>
                      <a:srgbClr val="D6E9EA"/>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38699">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800" b="1" dirty="0">
                          <a:effectLst/>
                          <a:latin typeface="Garamond"/>
                        </a:rPr>
                        <a:t>Learning potential aims</a:t>
                      </a:r>
                    </a:p>
                    <a:p>
                      <a:pPr marL="0" marR="0" indent="0" algn="ctr" defTabSz="914400" rtl="0" eaLnBrk="1" fontAlgn="auto" latinLnBrk="0" hangingPunct="1">
                        <a:lnSpc>
                          <a:spcPct val="115000"/>
                        </a:lnSpc>
                        <a:spcBef>
                          <a:spcPts val="0"/>
                        </a:spcBef>
                        <a:spcAft>
                          <a:spcPts val="0"/>
                        </a:spcAft>
                        <a:buClrTx/>
                        <a:buSzTx/>
                        <a:buFontTx/>
                        <a:buNone/>
                        <a:tabLst/>
                        <a:defRPr/>
                      </a:pPr>
                      <a:r>
                        <a:rPr lang="en-GB" sz="800" b="1" dirty="0">
                          <a:effectLst/>
                          <a:latin typeface="Garamond"/>
                          <a:ea typeface="Calibri"/>
                          <a:cs typeface="Times New Roman"/>
                        </a:rPr>
                        <a:t>WHAT ARE WE TRYING TO ACHIEVE?</a:t>
                      </a:r>
                    </a:p>
                  </a:txBody>
                  <a:tcPr marL="57499" marR="57499" marT="0" marB="0">
                    <a:solidFill>
                      <a:schemeClr val="accent2">
                        <a:lumMod val="20000"/>
                        <a:lumOff val="80000"/>
                      </a:schemeClr>
                    </a:solidFill>
                  </a:tcPr>
                </a:tc>
                <a:tc>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800" b="1" i="0" u="none" strike="noStrike" cap="none" normalizeH="0" baseline="0" dirty="0">
                          <a:ln>
                            <a:noFill/>
                          </a:ln>
                          <a:solidFill>
                            <a:schemeClr val="tx1"/>
                          </a:solidFill>
                          <a:effectLst/>
                          <a:latin typeface="Garamond"/>
                        </a:rPr>
                        <a:t>Success characteristics</a:t>
                      </a:r>
                      <a:r>
                        <a:rPr lang="en-GB" altLang="en-US" sz="800" b="1" i="0" u="none" strike="noStrike" cap="none" normalizeH="0" baseline="0" dirty="0">
                          <a:ln>
                            <a:noFill/>
                          </a:ln>
                          <a:solidFill>
                            <a:schemeClr val="tx1"/>
                          </a:solidFill>
                          <a:effectLst/>
                          <a:latin typeface="Garamond"/>
                        </a:rPr>
                        <a:t> </a:t>
                      </a:r>
                      <a:endParaRPr kumimoji="0" lang="en-GB" altLang="en-US" sz="800" b="1" i="0" u="none" strike="noStrike" cap="none" normalizeH="0" baseline="0">
                        <a:ln>
                          <a:noFill/>
                        </a:ln>
                        <a:solidFill>
                          <a:schemeClr val="tx1"/>
                        </a:solidFill>
                        <a:effectLst/>
                        <a:latin typeface="Garamond" panose="02020404030301010803"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rPr>
                        <a:t>WHAT DO WE DO ALREADY</a:t>
                      </a:r>
                      <a:endPar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panose="02020603050405020304" pitchFamily="18" charset="0"/>
                      </a:endParaRPr>
                    </a:p>
                  </a:txBody>
                  <a:tcPr marL="57501" marR="57501" marT="0" marB="0" horzOverflow="overflow">
                    <a:solidFill>
                      <a:schemeClr val="accent2">
                        <a:lumMod val="20000"/>
                        <a:lumOff val="80000"/>
                      </a:schemeClr>
                    </a:solidFill>
                  </a:tcPr>
                </a:tc>
                <a:tc>
                  <a:txBody>
                    <a:bodyPr/>
                    <a:lstStyle/>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Success characteristics</a:t>
                      </a:r>
                    </a:p>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WHAT SHOULD WE DO NEXT?</a:t>
                      </a:r>
                    </a:p>
                  </a:txBody>
                  <a:tcPr marL="57501" marR="57501" marT="0" marB="0" horzOverflow="overflow">
                    <a:solidFill>
                      <a:schemeClr val="accent2">
                        <a:lumMod val="20000"/>
                        <a:lumOff val="80000"/>
                      </a:schemeClr>
                    </a:solidFill>
                  </a:tcPr>
                </a:tc>
                <a:extLst>
                  <a:ext uri="{0D108BD9-81ED-4DB2-BD59-A6C34878D82A}">
                    <a16:rowId xmlns:a16="http://schemas.microsoft.com/office/drawing/2014/main" val="10002"/>
                  </a:ext>
                </a:extLst>
              </a:tr>
              <a:tr h="1000263">
                <a:tc>
                  <a:txBody>
                    <a:bodyPr/>
                    <a:lstStyle/>
                    <a:p>
                      <a:pPr>
                        <a:lnSpc>
                          <a:spcPct val="115000"/>
                        </a:lnSpc>
                        <a:spcAft>
                          <a:spcPts val="0"/>
                        </a:spcAft>
                      </a:pPr>
                      <a:r>
                        <a:rPr lang="en-GB" sz="1100" dirty="0">
                          <a:effectLst/>
                          <a:latin typeface="Garamond"/>
                          <a:ea typeface="Calibri"/>
                          <a:cs typeface="Times New Roman"/>
                        </a:rPr>
                        <a:t>Faith and Belief</a:t>
                      </a:r>
                    </a:p>
                    <a:p>
                      <a:pPr>
                        <a:lnSpc>
                          <a:spcPct val="115000"/>
                        </a:lnSpc>
                        <a:spcAft>
                          <a:spcPts val="0"/>
                        </a:spcAft>
                      </a:pPr>
                      <a:endParaRPr lang="en-GB" sz="1100" dirty="0">
                        <a:effectLst/>
                        <a:latin typeface="Garamond"/>
                        <a:ea typeface="Calibri"/>
                        <a:cs typeface="Times New Roman"/>
                      </a:endParaRPr>
                    </a:p>
                    <a:p>
                      <a:pPr>
                        <a:lnSpc>
                          <a:spcPct val="115000"/>
                        </a:lnSpc>
                        <a:spcAft>
                          <a:spcPts val="0"/>
                        </a:spcAft>
                      </a:pPr>
                      <a:r>
                        <a:rPr lang="en-GB" sz="1100" i="1" dirty="0">
                          <a:effectLst/>
                          <a:latin typeface="Garamond"/>
                          <a:ea typeface="Calibri"/>
                          <a:cs typeface="Times New Roman"/>
                        </a:rPr>
                        <a:t>He gives strength to</a:t>
                      </a:r>
                      <a:r>
                        <a:rPr lang="en-GB" sz="1100" i="1" baseline="0" dirty="0">
                          <a:effectLst/>
                          <a:latin typeface="Garamond"/>
                          <a:ea typeface="Calibri"/>
                          <a:cs typeface="Times New Roman"/>
                        </a:rPr>
                        <a:t> the weary and increases the power of the weak.</a:t>
                      </a:r>
                      <a:endParaRPr lang="en-GB" sz="1100" i="1" dirty="0">
                        <a:effectLst/>
                        <a:latin typeface="Garamond"/>
                        <a:ea typeface="Calibri"/>
                        <a:cs typeface="Times New Roman"/>
                      </a:endParaRPr>
                    </a:p>
                  </a:txBody>
                  <a:tcPr marL="57499" marR="57499" marT="0" marB="0"/>
                </a:tc>
                <a:tc>
                  <a:txBody>
                    <a:bodyPr/>
                    <a:lstStyle/>
                    <a:p>
                      <a:pPr algn="just">
                        <a:lnSpc>
                          <a:spcPct val="115000"/>
                        </a:lnSpc>
                        <a:spcAft>
                          <a:spcPts val="0"/>
                        </a:spcAft>
                      </a:pPr>
                      <a:r>
                        <a:rPr lang="en-GB" sz="1100" dirty="0">
                          <a:effectLst/>
                          <a:latin typeface="Garamond"/>
                          <a:ea typeface="Calibri"/>
                          <a:cs typeface="Times New Roman"/>
                        </a:rPr>
                        <a:t>Our belief in integral to our learning,</a:t>
                      </a:r>
                      <a:r>
                        <a:rPr lang="en-GB" sz="1100" baseline="0" dirty="0">
                          <a:effectLst/>
                          <a:latin typeface="Garamond"/>
                          <a:ea typeface="Calibri"/>
                          <a:cs typeface="Times New Roman"/>
                        </a:rPr>
                        <a:t> behaviours and our mannerisms. </a:t>
                      </a:r>
                    </a:p>
                    <a:p>
                      <a:pPr marL="0" marR="0" lvl="0" indent="0" algn="just" rtl="0" eaLnBrk="1" fontAlgn="auto" latinLnBrk="0" hangingPunct="1">
                        <a:lnSpc>
                          <a:spcPct val="115000"/>
                        </a:lnSpc>
                        <a:spcBef>
                          <a:spcPts val="0"/>
                        </a:spcBef>
                        <a:spcAft>
                          <a:spcPts val="0"/>
                        </a:spcAft>
                        <a:buClrTx/>
                        <a:buSzTx/>
                        <a:buFontTx/>
                        <a:buNone/>
                      </a:pPr>
                      <a:r>
                        <a:rPr lang="en-GB" sz="1100" baseline="0" dirty="0">
                          <a:effectLst/>
                          <a:latin typeface="Garamond"/>
                          <a:ea typeface="Calibri"/>
                          <a:cs typeface="Times New Roman"/>
                        </a:rPr>
                        <a:t>We celebrate our Values on Pause Days to stop and bring us together. </a:t>
                      </a:r>
                    </a:p>
                    <a:p>
                      <a:pPr marL="0" marR="0" lvl="0" indent="0" algn="just" rtl="0" eaLnBrk="1" fontAlgn="auto" latinLnBrk="0" hangingPunct="1">
                        <a:lnSpc>
                          <a:spcPct val="115000"/>
                        </a:lnSpc>
                        <a:spcBef>
                          <a:spcPts val="0"/>
                        </a:spcBef>
                        <a:spcAft>
                          <a:spcPts val="0"/>
                        </a:spcAft>
                        <a:buClrTx/>
                        <a:buSzTx/>
                        <a:buFontTx/>
                        <a:buNone/>
                      </a:pPr>
                      <a:r>
                        <a:rPr lang="en-GB" sz="1100" dirty="0">
                          <a:effectLst/>
                          <a:latin typeface="Garamond"/>
                          <a:ea typeface="Calibri"/>
                          <a:cs typeface="Times New Roman"/>
                        </a:rPr>
                        <a:t>Clear structured</a:t>
                      </a:r>
                      <a:r>
                        <a:rPr lang="en-GB" sz="1100" baseline="0" dirty="0">
                          <a:effectLst/>
                          <a:latin typeface="Garamond"/>
                          <a:ea typeface="Calibri"/>
                          <a:cs typeface="Times New Roman"/>
                        </a:rPr>
                        <a:t> RE curriculum that drives our school and is of equal value to the core subjects. </a:t>
                      </a: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100" dirty="0">
                          <a:effectLst/>
                          <a:latin typeface="Garamond"/>
                          <a:ea typeface="Calibri"/>
                          <a:cs typeface="Times New Roman"/>
                        </a:rPr>
                        <a:t>Share our Rainbow Values and Owl learning behaviours.</a:t>
                      </a:r>
                    </a:p>
                  </a:txBody>
                  <a:tcPr marL="57499" marR="57499" marT="0" marB="0"/>
                </a:tc>
                <a:tc>
                  <a:txBody>
                    <a:bodyPr/>
                    <a:lstStyle/>
                    <a:p>
                      <a:pPr algn="just">
                        <a:lnSpc>
                          <a:spcPct val="115000"/>
                        </a:lnSpc>
                        <a:spcAft>
                          <a:spcPts val="0"/>
                        </a:spcAft>
                      </a:pPr>
                      <a:r>
                        <a:rPr lang="en-GB" sz="1100" baseline="0" dirty="0">
                          <a:effectLst/>
                          <a:latin typeface="Garamond"/>
                          <a:ea typeface="Calibri"/>
                          <a:cs typeface="Times New Roman"/>
                        </a:rPr>
                        <a:t>Build on Pause Days.</a:t>
                      </a:r>
                    </a:p>
                    <a:p>
                      <a:pPr algn="just">
                        <a:lnSpc>
                          <a:spcPct val="115000"/>
                        </a:lnSpc>
                        <a:spcAft>
                          <a:spcPts val="0"/>
                        </a:spcAft>
                      </a:pPr>
                      <a:r>
                        <a:rPr lang="en-GB" sz="1100" dirty="0">
                          <a:effectLst/>
                          <a:latin typeface="Garamond"/>
                          <a:ea typeface="Calibri"/>
                          <a:cs typeface="Times New Roman"/>
                        </a:rPr>
                        <a:t>Build on our collective worship plan embedding </a:t>
                      </a:r>
                      <a:r>
                        <a:rPr lang="en-GB" sz="1100" dirty="0" err="1">
                          <a:effectLst/>
                          <a:latin typeface="Garamond"/>
                          <a:ea typeface="Calibri"/>
                          <a:cs typeface="Times New Roman"/>
                        </a:rPr>
                        <a:t>Spacemakers</a:t>
                      </a:r>
                      <a:r>
                        <a:rPr lang="en-GB" sz="1100" dirty="0">
                          <a:effectLst/>
                          <a:latin typeface="Garamond"/>
                          <a:ea typeface="Calibri"/>
                          <a:cs typeface="Times New Roman"/>
                        </a:rPr>
                        <a:t> and child Worship Leaders across the school. </a:t>
                      </a:r>
                      <a:endParaRPr lang="en-GB" sz="1100" baseline="0" dirty="0">
                        <a:effectLst/>
                        <a:latin typeface="Garamond"/>
                        <a:ea typeface="Calibri"/>
                        <a:cs typeface="Times New Roman"/>
                      </a:endParaRPr>
                    </a:p>
                    <a:p>
                      <a:pPr marL="171450" indent="-171450" algn="just">
                        <a:lnSpc>
                          <a:spcPct val="115000"/>
                        </a:lnSpc>
                        <a:spcAft>
                          <a:spcPts val="0"/>
                        </a:spcAft>
                        <a:buFont typeface="Garamond" panose="02020404030301010803" pitchFamily="18" charset="0"/>
                        <a:buChar char="B"/>
                      </a:pPr>
                      <a:endParaRPr lang="en-GB" sz="1100" baseline="0" dirty="0">
                        <a:effectLst/>
                        <a:latin typeface="Garamond"/>
                        <a:ea typeface="Calibri"/>
                        <a:cs typeface="Times New Roman"/>
                      </a:endParaRPr>
                    </a:p>
                  </a:txBody>
                  <a:tcPr marL="57499" marR="57499" marT="0" marB="0"/>
                </a:tc>
                <a:extLst>
                  <a:ext uri="{0D108BD9-81ED-4DB2-BD59-A6C34878D82A}">
                    <a16:rowId xmlns:a16="http://schemas.microsoft.com/office/drawing/2014/main" val="2206360607"/>
                  </a:ext>
                </a:extLst>
              </a:tr>
              <a:tr h="1000263">
                <a:tc>
                  <a:txBody>
                    <a:bodyPr/>
                    <a:lstStyle/>
                    <a:p>
                      <a:pPr marL="0" marR="0" lvl="0" indent="0" algn="l" rtl="0" eaLnBrk="1" fontAlgn="auto" latinLnBrk="0" hangingPunct="1">
                        <a:lnSpc>
                          <a:spcPct val="115000"/>
                        </a:lnSpc>
                        <a:spcBef>
                          <a:spcPts val="0"/>
                        </a:spcBef>
                        <a:spcAft>
                          <a:spcPts val="0"/>
                        </a:spcAft>
                        <a:buClrTx/>
                        <a:buSzTx/>
                        <a:buFontTx/>
                        <a:buNone/>
                      </a:pPr>
                      <a:r>
                        <a:rPr lang="en-GB" sz="1100" dirty="0">
                          <a:effectLst/>
                          <a:latin typeface="Garamond"/>
                          <a:ea typeface="Calibri"/>
                          <a:cs typeface="Times New Roman"/>
                        </a:rPr>
                        <a:t>To promote understanding of dignity and respect. To</a:t>
                      </a:r>
                      <a:r>
                        <a:rPr lang="en-GB" sz="1100" baseline="0" dirty="0">
                          <a:effectLst/>
                          <a:latin typeface="Garamond"/>
                          <a:ea typeface="Calibri"/>
                          <a:cs typeface="Times New Roman"/>
                        </a:rPr>
                        <a:t> enable children to show love and acceptance for themselves  and others</a:t>
                      </a:r>
                    </a:p>
                    <a:p>
                      <a:pPr marL="0" marR="0" lvl="0" indent="0" algn="l" defTabSz="685800" rtl="0" eaLnBrk="1" fontAlgn="auto" latinLnBrk="0" hangingPunct="1">
                        <a:lnSpc>
                          <a:spcPct val="115000"/>
                        </a:lnSpc>
                        <a:spcBef>
                          <a:spcPts val="0"/>
                        </a:spcBef>
                        <a:spcAft>
                          <a:spcPts val="0"/>
                        </a:spcAft>
                        <a:buClrTx/>
                        <a:buSzTx/>
                        <a:buFontTx/>
                        <a:buNone/>
                        <a:tabLst/>
                        <a:defRPr/>
                      </a:pPr>
                      <a:endParaRPr lang="en-GB" sz="1100" dirty="0">
                        <a:effectLst/>
                        <a:latin typeface="Garamond"/>
                        <a:ea typeface="Calibri"/>
                        <a:cs typeface="Times New Roman"/>
                      </a:endParaRPr>
                    </a:p>
                    <a:p>
                      <a:pPr>
                        <a:lnSpc>
                          <a:spcPct val="115000"/>
                        </a:lnSpc>
                        <a:spcAft>
                          <a:spcPts val="0"/>
                        </a:spcAft>
                      </a:pPr>
                      <a:r>
                        <a:rPr lang="en-GB" sz="1100" i="1" dirty="0">
                          <a:effectLst/>
                          <a:latin typeface="Garamond"/>
                          <a:ea typeface="Calibri"/>
                          <a:cs typeface="Times New Roman"/>
                        </a:rPr>
                        <a:t>The generous will themselves be blessed</a:t>
                      </a:r>
                    </a:p>
                  </a:txBody>
                  <a:tcPr marL="57499" marR="57499" marT="0" marB="0"/>
                </a:tc>
                <a:tc>
                  <a:txBody>
                    <a:bodyPr/>
                    <a:lstStyle/>
                    <a:p>
                      <a:pPr algn="just">
                        <a:lnSpc>
                          <a:spcPct val="115000"/>
                        </a:lnSpc>
                        <a:spcAft>
                          <a:spcPts val="0"/>
                        </a:spcAft>
                      </a:pPr>
                      <a:r>
                        <a:rPr lang="en-GB" sz="1100" dirty="0">
                          <a:effectLst/>
                          <a:latin typeface="Garamond"/>
                        </a:rPr>
                        <a:t> Children will</a:t>
                      </a:r>
                      <a:r>
                        <a:rPr lang="en-GB" sz="1100" baseline="0" dirty="0">
                          <a:effectLst/>
                          <a:latin typeface="Garamond"/>
                        </a:rPr>
                        <a:t> show dignity and respect in school and beyond through words and actions.</a:t>
                      </a: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100" dirty="0">
                          <a:effectLst/>
                          <a:latin typeface="Garamond"/>
                        </a:rPr>
                        <a:t>Confident happy, resilient</a:t>
                      </a:r>
                      <a:r>
                        <a:rPr lang="en-GB" sz="1100" baseline="0" dirty="0">
                          <a:effectLst/>
                          <a:latin typeface="Garamond"/>
                        </a:rPr>
                        <a:t> children.</a:t>
                      </a: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100" dirty="0">
                          <a:effectLst/>
                          <a:latin typeface="Garamond"/>
                          <a:ea typeface="Calibri"/>
                          <a:cs typeface="Times New Roman"/>
                        </a:rPr>
                        <a:t>Recognise</a:t>
                      </a:r>
                      <a:r>
                        <a:rPr lang="en-GB" sz="1100" baseline="0" dirty="0">
                          <a:effectLst/>
                          <a:latin typeface="Garamond"/>
                          <a:ea typeface="Calibri"/>
                          <a:cs typeface="Times New Roman"/>
                        </a:rPr>
                        <a:t> we learn from our failures.</a:t>
                      </a: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100" baseline="0" dirty="0">
                          <a:effectLst/>
                          <a:latin typeface="Garamond"/>
                          <a:ea typeface="Calibri"/>
                          <a:cs typeface="Times New Roman"/>
                        </a:rPr>
                        <a:t>Active school council.</a:t>
                      </a: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100" baseline="0" dirty="0">
                          <a:effectLst/>
                          <a:latin typeface="Garamond"/>
                          <a:ea typeface="Calibri"/>
                          <a:cs typeface="Times New Roman"/>
                        </a:rPr>
                        <a:t>Teamwork and group collaboration are evident at all levels.</a:t>
                      </a:r>
                      <a:endParaRPr lang="en-GB" sz="1100" dirty="0">
                        <a:effectLst/>
                        <a:latin typeface="Garamond"/>
                        <a:ea typeface="Calibri"/>
                        <a:cs typeface="Times New Roman"/>
                      </a:endParaRPr>
                    </a:p>
                  </a:txBody>
                  <a:tcPr marL="57499" marR="57499" marT="0" marB="0"/>
                </a:tc>
                <a:tc>
                  <a:txBody>
                    <a:bodyPr/>
                    <a:lstStyle/>
                    <a:p>
                      <a:pPr marL="0" marR="0" lvl="0" indent="0" algn="just" rtl="0" eaLnBrk="1" fontAlgn="auto" latinLnBrk="0" hangingPunct="1">
                        <a:lnSpc>
                          <a:spcPct val="115000"/>
                        </a:lnSpc>
                        <a:spcBef>
                          <a:spcPts val="0"/>
                        </a:spcBef>
                        <a:spcAft>
                          <a:spcPts val="0"/>
                        </a:spcAft>
                        <a:buClrTx/>
                        <a:buSzTx/>
                        <a:buFontTx/>
                        <a:buNone/>
                      </a:pPr>
                      <a:r>
                        <a:rPr lang="en-GB" sz="1100" dirty="0">
                          <a:effectLst/>
                          <a:latin typeface="Garamond"/>
                          <a:ea typeface="Calibri"/>
                          <a:cs typeface="Times New Roman"/>
                        </a:rPr>
                        <a:t>Focus on British Values and Tolerance. </a:t>
                      </a: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1100" dirty="0">
                          <a:effectLst/>
                          <a:latin typeface="Garamond"/>
                          <a:ea typeface="Calibri"/>
                          <a:cs typeface="Times New Roman"/>
                        </a:rPr>
                        <a:t>Understanding how governments</a:t>
                      </a:r>
                      <a:r>
                        <a:rPr lang="en-GB" sz="1100" baseline="0" dirty="0">
                          <a:effectLst/>
                          <a:latin typeface="Garamond"/>
                          <a:ea typeface="Calibri"/>
                          <a:cs typeface="Times New Roman"/>
                        </a:rPr>
                        <a:t> interact to meet the needs of people under UN framework </a:t>
                      </a:r>
                      <a:r>
                        <a:rPr lang="en-GB" sz="1100" dirty="0">
                          <a:effectLst/>
                          <a:latin typeface="Garamond"/>
                          <a:ea typeface="Calibri"/>
                          <a:cs typeface="Times New Roman"/>
                        </a:rPr>
                        <a:t>Children</a:t>
                      </a:r>
                      <a:r>
                        <a:rPr lang="en-GB" sz="1100" baseline="0" dirty="0">
                          <a:effectLst/>
                          <a:latin typeface="Garamond"/>
                          <a:ea typeface="Calibri"/>
                          <a:cs typeface="Times New Roman"/>
                        </a:rPr>
                        <a:t> able to recognise and negotiate difference to reach their goals.</a:t>
                      </a:r>
                    </a:p>
                    <a:p>
                      <a:pPr algn="just">
                        <a:lnSpc>
                          <a:spcPct val="115000"/>
                        </a:lnSpc>
                        <a:spcAft>
                          <a:spcPts val="0"/>
                        </a:spcAft>
                      </a:pPr>
                      <a:r>
                        <a:rPr lang="en-GB" sz="1100" baseline="0" dirty="0">
                          <a:effectLst/>
                          <a:latin typeface="Garamond"/>
                          <a:ea typeface="Calibri"/>
                          <a:cs typeface="Times New Roman"/>
                        </a:rPr>
                        <a:t>Build on work understanding international perspective use Pause days as a vehicle.</a:t>
                      </a:r>
                      <a:endParaRPr lang="en-GB" sz="1100" dirty="0">
                        <a:effectLst/>
                        <a:latin typeface="Garamond"/>
                        <a:ea typeface="Calibri"/>
                        <a:cs typeface="Times New Roman"/>
                      </a:endParaRPr>
                    </a:p>
                  </a:txBody>
                  <a:tcPr marL="57499" marR="57499" marT="0" marB="0"/>
                </a:tc>
                <a:extLst>
                  <a:ext uri="{0D108BD9-81ED-4DB2-BD59-A6C34878D82A}">
                    <a16:rowId xmlns:a16="http://schemas.microsoft.com/office/drawing/2014/main" val="10003"/>
                  </a:ext>
                </a:extLst>
              </a:tr>
              <a:tr h="716098">
                <a:tc>
                  <a:txBody>
                    <a:bodyPr/>
                    <a:lstStyle/>
                    <a:p>
                      <a:pPr>
                        <a:lnSpc>
                          <a:spcPct val="115000"/>
                        </a:lnSpc>
                        <a:spcAft>
                          <a:spcPts val="0"/>
                        </a:spcAft>
                      </a:pPr>
                      <a:r>
                        <a:rPr lang="en-GB" sz="1100" dirty="0">
                          <a:effectLst/>
                          <a:latin typeface="Garamond"/>
                          <a:ea typeface="Calibri"/>
                          <a:cs typeface="Times New Roman"/>
                        </a:rPr>
                        <a:t>That every child is safe </a:t>
                      </a:r>
                    </a:p>
                    <a:p>
                      <a:pPr>
                        <a:lnSpc>
                          <a:spcPct val="115000"/>
                        </a:lnSpc>
                        <a:spcAft>
                          <a:spcPts val="0"/>
                        </a:spcAft>
                      </a:pPr>
                      <a:endParaRPr lang="en-GB" sz="1100" dirty="0">
                        <a:effectLst/>
                        <a:latin typeface="Garamond"/>
                        <a:ea typeface="Calibri"/>
                        <a:cs typeface="Times New Roman"/>
                      </a:endParaRPr>
                    </a:p>
                    <a:p>
                      <a:pPr>
                        <a:lnSpc>
                          <a:spcPct val="115000"/>
                        </a:lnSpc>
                        <a:spcAft>
                          <a:spcPts val="0"/>
                        </a:spcAft>
                      </a:pPr>
                      <a:r>
                        <a:rPr lang="en-GB" sz="1100" i="1" dirty="0">
                          <a:effectLst/>
                          <a:latin typeface="Garamond"/>
                          <a:ea typeface="Calibri"/>
                          <a:cs typeface="Times New Roman"/>
                        </a:rPr>
                        <a:t>Discretion will protect you and understanding will guard you</a:t>
                      </a:r>
                    </a:p>
                  </a:txBody>
                  <a:tcPr marL="57499" marR="57499" marT="0" marB="0"/>
                </a:tc>
                <a:tc>
                  <a:txBody>
                    <a:bodyPr/>
                    <a:lstStyle/>
                    <a:p>
                      <a:pPr algn="just"/>
                      <a:r>
                        <a:rPr lang="en-GB" sz="1050" dirty="0">
                          <a:latin typeface="+mj-lt"/>
                        </a:rPr>
                        <a:t>We have robust systems with well trained vigilant and supportive staff</a:t>
                      </a:r>
                    </a:p>
                    <a:p>
                      <a:pPr marL="0" marR="0" lvl="0" indent="0" algn="just" rtl="0" eaLnBrk="1" fontAlgn="auto" latinLnBrk="0" hangingPunct="1">
                        <a:lnSpc>
                          <a:spcPct val="100000"/>
                        </a:lnSpc>
                        <a:spcBef>
                          <a:spcPts val="0"/>
                        </a:spcBef>
                        <a:spcAft>
                          <a:spcPts val="0"/>
                        </a:spcAft>
                        <a:buClrTx/>
                        <a:buSzTx/>
                        <a:buFontTx/>
                        <a:buNone/>
                      </a:pPr>
                      <a:r>
                        <a:rPr lang="en-GB" sz="1050" dirty="0">
                          <a:latin typeface="+mj-lt"/>
                        </a:rPr>
                        <a:t>We have circle times, ‘reporting’ boxes or worry monsters to allow children to share their concerns.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050" baseline="0" dirty="0">
                          <a:effectLst/>
                          <a:latin typeface="Garamond"/>
                          <a:ea typeface="Calibri"/>
                          <a:cs typeface="Times New Roman"/>
                        </a:rPr>
                        <a:t>Strong home school relationships</a:t>
                      </a:r>
                      <a:endParaRPr lang="en-GB" sz="1050" dirty="0">
                        <a:effectLst/>
                        <a:latin typeface="Garamond"/>
                        <a:ea typeface="Calibri"/>
                        <a:cs typeface="Times New Roman"/>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050" baseline="0" dirty="0">
                          <a:effectLst/>
                          <a:latin typeface="Garamond"/>
                          <a:ea typeface="Calibri"/>
                          <a:cs typeface="Times New Roman"/>
                        </a:rPr>
                        <a:t>We have excellent Health and safety</a:t>
                      </a:r>
                      <a:r>
                        <a:rPr lang="en-GB" sz="1050" dirty="0">
                          <a:effectLst/>
                          <a:latin typeface="Garamond"/>
                          <a:ea typeface="Calibri"/>
                          <a:cs typeface="Times New Roman"/>
                        </a:rPr>
                        <a:t> approaches</a:t>
                      </a:r>
                    </a:p>
                  </a:txBody>
                  <a:tcPr marL="57499" marR="57499" marT="0" marB="0"/>
                </a:tc>
                <a:tc>
                  <a:txBody>
                    <a:bodyPr/>
                    <a:lstStyle/>
                    <a:p>
                      <a:pPr algn="just">
                        <a:lnSpc>
                          <a:spcPct val="115000"/>
                        </a:lnSpc>
                        <a:spcAft>
                          <a:spcPts val="0"/>
                        </a:spcAft>
                      </a:pPr>
                      <a:r>
                        <a:rPr lang="en-GB" sz="1100" dirty="0">
                          <a:effectLst/>
                          <a:latin typeface="Garamond"/>
                          <a:ea typeface="Calibri"/>
                          <a:cs typeface="Times New Roman"/>
                        </a:rPr>
                        <a:t>Continue to ensure every</a:t>
                      </a:r>
                      <a:r>
                        <a:rPr lang="en-GB" sz="1100" baseline="0" dirty="0">
                          <a:effectLst/>
                          <a:latin typeface="Garamond"/>
                          <a:ea typeface="Calibri"/>
                          <a:cs typeface="Times New Roman"/>
                        </a:rPr>
                        <a:t> child, adult and member of community is kept safe and informed on how to be safe. </a:t>
                      </a:r>
                      <a:endParaRPr lang="en-GB" sz="1100" dirty="0">
                        <a:effectLst/>
                        <a:latin typeface="Garamond"/>
                        <a:ea typeface="Calibri"/>
                        <a:cs typeface="Times New Roman"/>
                      </a:endParaRPr>
                    </a:p>
                  </a:txBody>
                  <a:tcPr marL="57499" marR="57499" marT="0" marB="0"/>
                </a:tc>
                <a:extLst>
                  <a:ext uri="{0D108BD9-81ED-4DB2-BD59-A6C34878D82A}">
                    <a16:rowId xmlns:a16="http://schemas.microsoft.com/office/drawing/2014/main" val="3709765752"/>
                  </a:ext>
                </a:extLst>
              </a:tr>
              <a:tr h="1000263">
                <a:tc>
                  <a:txBody>
                    <a:body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Garamond"/>
                          <a:ea typeface="Calibri" panose="020F0502020204030204" pitchFamily="34" charset="0"/>
                          <a:cs typeface="Times New Roman"/>
                        </a:rPr>
                        <a:t>Understanding of valuing all of God’s children</a:t>
                      </a: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100" b="0" i="1" u="none" strike="noStrike" cap="none" normalizeH="0" baseline="0" dirty="0">
                          <a:ln>
                            <a:noFill/>
                          </a:ln>
                          <a:solidFill>
                            <a:schemeClr val="tx1"/>
                          </a:solidFill>
                          <a:effectLst/>
                          <a:latin typeface="Garamond"/>
                          <a:ea typeface="Calibri" panose="020F0502020204030204" pitchFamily="34" charset="0"/>
                          <a:cs typeface="Times New Roman"/>
                        </a:rPr>
                        <a:t>My command is this: love each other as I have loved you</a:t>
                      </a:r>
                    </a:p>
                  </a:txBody>
                  <a:tcPr marL="57501" marR="57501" marT="0" marB="0" horzOverflow="overflow"/>
                </a:tc>
                <a:tc>
                  <a:txBody>
                    <a:bodyPr/>
                    <a:lstStyle/>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dirty="0">
                          <a:effectLst/>
                          <a:latin typeface="Garamond"/>
                        </a:rPr>
                        <a:t>Adopt approach for Valuing All God’s Children.</a:t>
                      </a:r>
                    </a:p>
                    <a:p>
                      <a:pPr marL="0" indent="0" algn="just">
                        <a:lnSpc>
                          <a:spcPct val="115000"/>
                        </a:lnSpc>
                        <a:spcAft>
                          <a:spcPts val="0"/>
                        </a:spcAft>
                        <a:buFont typeface="Garamond" panose="02020404030301010803" pitchFamily="18" charset="0"/>
                        <a:buNone/>
                      </a:pPr>
                      <a:r>
                        <a:rPr lang="en-GB" sz="1100" dirty="0">
                          <a:effectLst/>
                          <a:latin typeface="Garamond"/>
                        </a:rPr>
                        <a:t>We already raise awareness and  LGBTQ+ month. </a:t>
                      </a:r>
                    </a:p>
                    <a:p>
                      <a:pPr marL="0" indent="0" algn="just">
                        <a:lnSpc>
                          <a:spcPct val="115000"/>
                        </a:lnSpc>
                        <a:spcAft>
                          <a:spcPts val="0"/>
                        </a:spcAft>
                        <a:buFont typeface="Garamond" panose="02020404030301010803" pitchFamily="18" charset="0"/>
                        <a:buNone/>
                      </a:pPr>
                      <a:r>
                        <a:rPr lang="en-GB" sz="1100" dirty="0">
                          <a:effectLst/>
                          <a:latin typeface="Garamond"/>
                        </a:rPr>
                        <a:t>Clear RSE &amp; PSHEC Policy.</a:t>
                      </a:r>
                    </a:p>
                    <a:p>
                      <a:pPr marL="0" indent="0" algn="just">
                        <a:lnSpc>
                          <a:spcPct val="115000"/>
                        </a:lnSpc>
                        <a:spcAft>
                          <a:spcPts val="0"/>
                        </a:spcAft>
                        <a:buFont typeface="Garamond" panose="02020404030301010803" pitchFamily="18" charset="0"/>
                        <a:buNone/>
                      </a:pPr>
                      <a:r>
                        <a:rPr lang="en-GB" sz="1100" dirty="0">
                          <a:effectLst/>
                          <a:latin typeface="Garamond"/>
                        </a:rPr>
                        <a:t>Audit of resources.</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dirty="0">
                          <a:effectLst/>
                          <a:latin typeface="Garamond"/>
                        </a:rPr>
                        <a:t>Audited staff understanding and offered training to staff.</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dirty="0">
                          <a:effectLst/>
                          <a:latin typeface="Garamond"/>
                        </a:rPr>
                        <a:t>Daily positive atmosphere and school relationships.</a:t>
                      </a:r>
                    </a:p>
                  </a:txBody>
                  <a:tcPr marL="57499" marR="57499" marT="0" marB="0">
                    <a:noFill/>
                  </a:tcPr>
                </a:tc>
                <a:tc>
                  <a:txBody>
                    <a:bodyPr/>
                    <a:lstStyle/>
                    <a:p>
                      <a:pPr marL="0" indent="0" algn="just">
                        <a:lnSpc>
                          <a:spcPct val="115000"/>
                        </a:lnSpc>
                        <a:spcAft>
                          <a:spcPts val="0"/>
                        </a:spcAft>
                        <a:buFont typeface="Garamond" panose="02020404030301010803" pitchFamily="18" charset="0"/>
                        <a:buNone/>
                      </a:pPr>
                      <a:r>
                        <a:rPr lang="en-GB" sz="1100" dirty="0">
                          <a:effectLst/>
                          <a:latin typeface="Garamond"/>
                          <a:ea typeface="Calibri"/>
                          <a:cs typeface="Times New Roman"/>
                        </a:rPr>
                        <a:t>Offer training to </a:t>
                      </a:r>
                      <a:r>
                        <a:rPr lang="en-GB" sz="1100" dirty="0">
                          <a:effectLst/>
                          <a:latin typeface="Garamond"/>
                        </a:rPr>
                        <a:t>and family members.</a:t>
                      </a:r>
                    </a:p>
                    <a:p>
                      <a:pPr marL="0" indent="0" algn="just">
                        <a:lnSpc>
                          <a:spcPct val="115000"/>
                        </a:lnSpc>
                        <a:spcAft>
                          <a:spcPts val="0"/>
                        </a:spcAft>
                        <a:buFont typeface="Garamond" panose="02020404030301010803" pitchFamily="18" charset="0"/>
                        <a:buNone/>
                      </a:pPr>
                      <a:r>
                        <a:rPr lang="en-GB" sz="1100" dirty="0">
                          <a:effectLst/>
                          <a:latin typeface="Garamond"/>
                          <a:ea typeface="Calibri"/>
                          <a:cs typeface="Times New Roman"/>
                        </a:rPr>
                        <a:t>Audit communities understanding of our RSE policy and develop and build on any outcomes. </a:t>
                      </a:r>
                    </a:p>
                    <a:p>
                      <a:pPr marL="0" indent="0" algn="just">
                        <a:lnSpc>
                          <a:spcPct val="115000"/>
                        </a:lnSpc>
                        <a:spcAft>
                          <a:spcPts val="0"/>
                        </a:spcAft>
                        <a:buFont typeface="Garamond" panose="02020404030301010803" pitchFamily="18" charset="0"/>
                        <a:buNone/>
                      </a:pPr>
                      <a:endParaRPr lang="en-GB" sz="1100" dirty="0">
                        <a:effectLst/>
                        <a:latin typeface="Garamond"/>
                        <a:ea typeface="Calibri"/>
                        <a:cs typeface="Times New Roman"/>
                      </a:endParaRPr>
                    </a:p>
                  </a:txBody>
                  <a:tcPr marL="57499" marR="57499" marT="0" marB="0">
                    <a:noFill/>
                  </a:tcPr>
                </a:tc>
                <a:extLst>
                  <a:ext uri="{0D108BD9-81ED-4DB2-BD59-A6C34878D82A}">
                    <a16:rowId xmlns:a16="http://schemas.microsoft.com/office/drawing/2014/main" val="17427865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5E69CC4-29C4-4AF9-BC2E-D118FA716456}"/>
              </a:ext>
            </a:extLst>
          </p:cNvPr>
          <p:cNvGraphicFramePr>
            <a:graphicFrameLocks noGrp="1"/>
          </p:cNvGraphicFramePr>
          <p:nvPr>
            <p:extLst>
              <p:ext uri="{D42A27DB-BD31-4B8C-83A1-F6EECF244321}">
                <p14:modId xmlns:p14="http://schemas.microsoft.com/office/powerpoint/2010/main" val="2560072187"/>
              </p:ext>
            </p:extLst>
          </p:nvPr>
        </p:nvGraphicFramePr>
        <p:xfrm>
          <a:off x="179388" y="733450"/>
          <a:ext cx="8856662" cy="5943732"/>
        </p:xfrm>
        <a:graphic>
          <a:graphicData uri="http://schemas.openxmlformats.org/drawingml/2006/table">
            <a:tbl>
              <a:tblPr firstRow="1" bandRow="1">
                <a:tableStyleId>{5940675A-B579-460E-94D1-54222C63F5DA}</a:tableStyleId>
              </a:tblPr>
              <a:tblGrid>
                <a:gridCol w="3672532">
                  <a:extLst>
                    <a:ext uri="{9D8B030D-6E8A-4147-A177-3AD203B41FA5}">
                      <a16:colId xmlns:a16="http://schemas.microsoft.com/office/drawing/2014/main" val="20000"/>
                    </a:ext>
                  </a:extLst>
                </a:gridCol>
                <a:gridCol w="5184130">
                  <a:extLst>
                    <a:ext uri="{9D8B030D-6E8A-4147-A177-3AD203B41FA5}">
                      <a16:colId xmlns:a16="http://schemas.microsoft.com/office/drawing/2014/main" val="20001"/>
                    </a:ext>
                  </a:extLst>
                </a:gridCol>
              </a:tblGrid>
              <a:tr h="1381676">
                <a:tc gridSpan="2">
                  <a:txBody>
                    <a:bodyPr/>
                    <a:lstStyle/>
                    <a:p>
                      <a:pPr algn="ctr"/>
                      <a:r>
                        <a:rPr lang="en-GB" sz="2400" b="1">
                          <a:latin typeface="Garamond" panose="02020404030301010803" pitchFamily="18" charset="0"/>
                        </a:rPr>
                        <a:t>Jennett’s Park CE</a:t>
                      </a:r>
                      <a:r>
                        <a:rPr lang="en-GB" sz="2400" b="1" baseline="0">
                          <a:latin typeface="Garamond" panose="02020404030301010803" pitchFamily="18" charset="0"/>
                        </a:rPr>
                        <a:t> Primary School </a:t>
                      </a:r>
                      <a:endParaRPr lang="en-GB" sz="2400" b="1">
                        <a:latin typeface="Garamond" panose="02020404030301010803" pitchFamily="18" charset="0"/>
                      </a:endParaRPr>
                    </a:p>
                    <a:p>
                      <a:pPr algn="ctr"/>
                      <a:r>
                        <a:rPr lang="en-GB" sz="2400" b="1" i="1">
                          <a:latin typeface="Garamond" panose="02020404030301010803" pitchFamily="18" charset="0"/>
                        </a:rPr>
                        <a:t>Empowering</a:t>
                      </a:r>
                      <a:r>
                        <a:rPr lang="en-GB" sz="2400" b="1" i="1" baseline="0">
                          <a:latin typeface="Garamond" panose="02020404030301010803" pitchFamily="18" charset="0"/>
                        </a:rPr>
                        <a:t> our children to flourish and </a:t>
                      </a:r>
                    </a:p>
                    <a:p>
                      <a:pPr algn="ctr"/>
                      <a:r>
                        <a:rPr lang="en-GB" sz="2400" b="1" i="1" baseline="0">
                          <a:latin typeface="Garamond" panose="02020404030301010803" pitchFamily="18" charset="0"/>
                        </a:rPr>
                        <a:t>achieve under God’s love</a:t>
                      </a:r>
                    </a:p>
                    <a:p>
                      <a:pPr algn="ctr"/>
                      <a:r>
                        <a:rPr lang="en-GB" sz="2000" b="1" i="1" baseline="0">
                          <a:latin typeface="Garamond" panose="02020404030301010803" pitchFamily="18" charset="0"/>
                        </a:rPr>
                        <a:t>John 10:10. Live life in all its fullness</a:t>
                      </a:r>
                      <a:endParaRPr lang="en-GB" sz="2000" b="1" i="1">
                        <a:latin typeface="Garamond" panose="02020404030301010803" pitchFamily="18" charset="0"/>
                      </a:endParaRPr>
                    </a:p>
                    <a:p>
                      <a:pPr algn="ctr"/>
                      <a:r>
                        <a:rPr lang="en-GB" sz="1800">
                          <a:latin typeface="Garamond" panose="02020404030301010803" pitchFamily="18" charset="0"/>
                        </a:rPr>
                        <a:t>These are our</a:t>
                      </a:r>
                      <a:r>
                        <a:rPr lang="en-GB" sz="1800" baseline="0">
                          <a:latin typeface="Garamond" panose="02020404030301010803" pitchFamily="18" charset="0"/>
                        </a:rPr>
                        <a:t> promises to keep to our children to be able to serve the common good with our work as part of the Church of England.</a:t>
                      </a:r>
                      <a:endParaRPr lang="en-GB" sz="1800">
                        <a:latin typeface="Garamond" panose="02020404030301010803" pitchFamily="18" charset="0"/>
                      </a:endParaRPr>
                    </a:p>
                  </a:txBody>
                  <a:tcPr marL="91437" marR="91437" marT="45731" marB="45731" anchor="ctr"/>
                </a:tc>
                <a:tc hMerge="1">
                  <a:txBody>
                    <a:bodyPr/>
                    <a:lstStyle/>
                    <a:p>
                      <a:endParaRPr lang="en-GB"/>
                    </a:p>
                  </a:txBody>
                  <a:tcPr/>
                </a:tc>
                <a:extLst>
                  <a:ext uri="{0D108BD9-81ED-4DB2-BD59-A6C34878D82A}">
                    <a16:rowId xmlns:a16="http://schemas.microsoft.com/office/drawing/2014/main" val="951368727"/>
                  </a:ext>
                </a:extLst>
              </a:tr>
              <a:tr h="247003">
                <a:tc>
                  <a:txBody>
                    <a:bodyPr/>
                    <a:lstStyle/>
                    <a:p>
                      <a:pPr algn="ctr"/>
                      <a:r>
                        <a:rPr lang="en-GB" sz="1800" b="1">
                          <a:latin typeface="Garamond" panose="02020404030301010803" pitchFamily="18" charset="0"/>
                        </a:rPr>
                        <a:t>At Jennett’s Park we</a:t>
                      </a:r>
                      <a:r>
                        <a:rPr lang="en-GB" sz="1800" b="1" baseline="0">
                          <a:latin typeface="Garamond" panose="02020404030301010803" pitchFamily="18" charset="0"/>
                        </a:rPr>
                        <a:t> are:</a:t>
                      </a:r>
                      <a:endParaRPr lang="en-GB" sz="1800" b="1">
                        <a:latin typeface="Garamond" panose="02020404030301010803" pitchFamily="18" charset="0"/>
                      </a:endParaRPr>
                    </a:p>
                  </a:txBody>
                  <a:tcPr marL="91437" marR="91437" marT="45731" marB="45731" anchor="ctr"/>
                </a:tc>
                <a:tc>
                  <a:txBody>
                    <a:bodyPr/>
                    <a:lstStyle/>
                    <a:p>
                      <a:pPr algn="ctr"/>
                      <a:r>
                        <a:rPr lang="en-GB" sz="1800" b="1">
                          <a:latin typeface="Garamond" panose="02020404030301010803" pitchFamily="18" charset="0"/>
                        </a:rPr>
                        <a:t>Our promises:</a:t>
                      </a:r>
                    </a:p>
                  </a:txBody>
                  <a:tcPr marL="91437" marR="91437" marT="45731" marB="45731" anchor="ctr"/>
                </a:tc>
                <a:extLst>
                  <a:ext uri="{0D108BD9-81ED-4DB2-BD59-A6C34878D82A}">
                    <a16:rowId xmlns:a16="http://schemas.microsoft.com/office/drawing/2014/main" val="10000"/>
                  </a:ext>
                </a:extLst>
              </a:tr>
              <a:tr h="5711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a:latin typeface="Garamond" panose="02020404030301010803" pitchFamily="18" charset="0"/>
                        </a:rPr>
                        <a:t>Educating for Wisdom, Knowledge and Skills</a:t>
                      </a:r>
                    </a:p>
                  </a:txBody>
                  <a:tcPr marL="91437" marR="91437" marT="45731" marB="45731" anchor="ctr">
                    <a:solidFill>
                      <a:srgbClr val="CCECFF"/>
                    </a:solidFill>
                  </a:tcPr>
                </a:tc>
                <a:tc>
                  <a:txBody>
                    <a:bodyPr/>
                    <a:lstStyle/>
                    <a:p>
                      <a:pPr algn="ctr"/>
                      <a:r>
                        <a:rPr kumimoji="0" lang="en-GB" sz="1600" kern="1200">
                          <a:effectLst/>
                          <a:latin typeface="Garamond" panose="02020404030301010803" pitchFamily="18" charset="0"/>
                        </a:rPr>
                        <a:t>To help grow</a:t>
                      </a:r>
                      <a:r>
                        <a:rPr kumimoji="0" lang="en-GB" sz="1600" kern="1200" baseline="0">
                          <a:effectLst/>
                          <a:latin typeface="Garamond" panose="02020404030301010803" pitchFamily="18" charset="0"/>
                        </a:rPr>
                        <a:t> r</a:t>
                      </a:r>
                      <a:r>
                        <a:rPr kumimoji="0" lang="en-GB" sz="1600" kern="1200">
                          <a:effectLst/>
                          <a:latin typeface="Garamond" panose="02020404030301010803" pitchFamily="18" charset="0"/>
                        </a:rPr>
                        <a:t>esourceful , resilient  and reflective children  who are equipped with the skills , knowledge and tenacity to empower themselves and</a:t>
                      </a:r>
                      <a:r>
                        <a:rPr kumimoji="0" lang="en-GB" sz="1600" kern="1200" baseline="0">
                          <a:effectLst/>
                          <a:latin typeface="Garamond" panose="02020404030301010803" pitchFamily="18" charset="0"/>
                        </a:rPr>
                        <a:t> </a:t>
                      </a:r>
                      <a:r>
                        <a:rPr kumimoji="0" lang="en-GB" sz="1600" kern="1200">
                          <a:effectLst/>
                          <a:latin typeface="Garamond" panose="02020404030301010803" pitchFamily="18" charset="0"/>
                        </a:rPr>
                        <a:t> their learning throughout their lives. </a:t>
                      </a:r>
                      <a:endParaRPr kumimoji="0" lang="en-GB" sz="1600" i="1" kern="1200">
                        <a:solidFill>
                          <a:schemeClr val="dk1"/>
                        </a:solidFill>
                        <a:effectLst/>
                        <a:latin typeface="Garamond" panose="02020404030301010803" pitchFamily="18" charset="0"/>
                        <a:ea typeface="+mn-ea"/>
                        <a:cs typeface="+mn-cs"/>
                      </a:endParaRPr>
                    </a:p>
                  </a:txBody>
                  <a:tcPr marL="91437" marR="91437" marT="45731" marB="45731" anchor="ctr"/>
                </a:tc>
                <a:extLst>
                  <a:ext uri="{0D108BD9-81ED-4DB2-BD59-A6C34878D82A}">
                    <a16:rowId xmlns:a16="http://schemas.microsoft.com/office/drawing/2014/main" val="10001"/>
                  </a:ext>
                </a:extLst>
              </a:tr>
              <a:tr h="571196">
                <a:tc>
                  <a:txBody>
                    <a:bodyPr/>
                    <a:lstStyle/>
                    <a:p>
                      <a:pPr algn="ctr"/>
                      <a:r>
                        <a:rPr kumimoji="0" lang="en-GB" sz="1800" b="1" kern="1200">
                          <a:effectLst/>
                          <a:latin typeface="Garamond" panose="02020404030301010803" pitchFamily="18" charset="0"/>
                        </a:rPr>
                        <a:t>Educating for Hope and Aspiration</a:t>
                      </a:r>
                      <a:endParaRPr lang="en-GB" sz="1800" b="1">
                        <a:latin typeface="Garamond" panose="02020404030301010803" pitchFamily="18" charset="0"/>
                      </a:endParaRPr>
                    </a:p>
                  </a:txBody>
                  <a:tcPr marL="91437" marR="91437" marT="45731" marB="45731" anchor="ctr">
                    <a:solidFill>
                      <a:srgbClr val="FFFFCC"/>
                    </a:solidFill>
                  </a:tcPr>
                </a:tc>
                <a:tc>
                  <a:txBody>
                    <a:bodyPr/>
                    <a:lstStyle/>
                    <a:p>
                      <a:pPr algn="ctr"/>
                      <a:r>
                        <a:rPr kumimoji="0" lang="en-GB" sz="1600" kern="1200">
                          <a:effectLst/>
                          <a:latin typeface="Garamond" panose="02020404030301010803" pitchFamily="18" charset="0"/>
                        </a:rPr>
                        <a:t>To inspire and enrich lives beyond current opportunities and experiences  in order to open minds to the potential their future holds</a:t>
                      </a:r>
                      <a:endParaRPr lang="en-GB" sz="1600">
                        <a:latin typeface="Garamond" panose="02020404030301010803" pitchFamily="18" charset="0"/>
                      </a:endParaRPr>
                    </a:p>
                  </a:txBody>
                  <a:tcPr marL="91437" marR="91437" marT="45731" marB="45731" anchor="ctr"/>
                </a:tc>
                <a:extLst>
                  <a:ext uri="{0D108BD9-81ED-4DB2-BD59-A6C34878D82A}">
                    <a16:rowId xmlns:a16="http://schemas.microsoft.com/office/drawing/2014/main" val="10002"/>
                  </a:ext>
                </a:extLst>
              </a:tr>
              <a:tr h="571196">
                <a:tc>
                  <a:txBody>
                    <a:bodyPr/>
                    <a:lstStyle/>
                    <a:p>
                      <a:pPr algn="ctr"/>
                      <a:r>
                        <a:rPr kumimoji="0" lang="en-GB" sz="1800" b="1" kern="1200">
                          <a:effectLst/>
                          <a:latin typeface="Garamond" panose="02020404030301010803" pitchFamily="18" charset="0"/>
                        </a:rPr>
                        <a:t>Educating for Community and Living Well Together</a:t>
                      </a:r>
                      <a:endParaRPr lang="en-GB" sz="1800" b="1">
                        <a:latin typeface="Garamond" panose="02020404030301010803" pitchFamily="18" charset="0"/>
                      </a:endParaRPr>
                    </a:p>
                  </a:txBody>
                  <a:tcPr marL="91437" marR="91437" marT="45731" marB="45731" anchor="ctr">
                    <a:solidFill>
                      <a:srgbClr val="FFC081"/>
                    </a:solidFill>
                  </a:tcPr>
                </a:tc>
                <a:tc>
                  <a:txBody>
                    <a:bodyPr/>
                    <a:lstStyle/>
                    <a:p>
                      <a:pPr marL="0" marR="0" indent="0" algn="ctr" rtl="0" eaLnBrk="1" fontAlgn="auto" latinLnBrk="0" hangingPunct="1">
                        <a:lnSpc>
                          <a:spcPct val="100000"/>
                        </a:lnSpc>
                        <a:spcBef>
                          <a:spcPts val="0"/>
                        </a:spcBef>
                        <a:spcAft>
                          <a:spcPts val="0"/>
                        </a:spcAft>
                        <a:buClrTx/>
                        <a:buSzTx/>
                        <a:buFontTx/>
                        <a:buNone/>
                      </a:pPr>
                      <a:r>
                        <a:rPr kumimoji="0" lang="en-GB" sz="1600" kern="1200">
                          <a:effectLst/>
                          <a:latin typeface="Garamond"/>
                        </a:rPr>
                        <a:t>To be a</a:t>
                      </a:r>
                      <a:r>
                        <a:rPr lang="en-GB" sz="1600" kern="1200">
                          <a:effectLst/>
                          <a:latin typeface="Garamond"/>
                        </a:rPr>
                        <a:t> </a:t>
                      </a:r>
                      <a:r>
                        <a:rPr kumimoji="0" lang="en-GB" sz="1600" kern="1200">
                          <a:effectLst/>
                          <a:latin typeface="Garamond"/>
                        </a:rPr>
                        <a:t>multi-cultural, inclusive community of individuals loved by God who feel valued and involved-</a:t>
                      </a:r>
                      <a:r>
                        <a:rPr kumimoji="0" lang="en-GB" sz="1600" kern="1200" baseline="0">
                          <a:effectLst/>
                          <a:latin typeface="Garamond"/>
                        </a:rPr>
                        <a:t> where we create qualities of character to enable people to flourish.</a:t>
                      </a:r>
                      <a:endParaRPr kumimoji="0" lang="en-GB" sz="1600" kern="1200">
                        <a:solidFill>
                          <a:schemeClr val="dk1"/>
                        </a:solidFill>
                        <a:effectLst/>
                        <a:latin typeface="Garamond"/>
                        <a:ea typeface="+mn-ea"/>
                        <a:cs typeface="+mn-cs"/>
                      </a:endParaRPr>
                    </a:p>
                  </a:txBody>
                  <a:tcPr marL="91437" marR="91437" marT="45731" marB="45731" anchor="ctr"/>
                </a:tc>
                <a:extLst>
                  <a:ext uri="{0D108BD9-81ED-4DB2-BD59-A6C34878D82A}">
                    <a16:rowId xmlns:a16="http://schemas.microsoft.com/office/drawing/2014/main" val="10003"/>
                  </a:ext>
                </a:extLst>
              </a:tr>
              <a:tr h="741010">
                <a:tc>
                  <a:txBody>
                    <a:bodyPr/>
                    <a:lstStyle/>
                    <a:p>
                      <a:pPr algn="ctr"/>
                      <a:r>
                        <a:rPr kumimoji="0" lang="en-GB" sz="1800" b="1" kern="1200">
                          <a:effectLst/>
                          <a:latin typeface="Garamond" panose="02020404030301010803" pitchFamily="18" charset="0"/>
                        </a:rPr>
                        <a:t>Educating for Dignity and Respect</a:t>
                      </a:r>
                      <a:endParaRPr lang="en-GB" sz="1800" b="1">
                        <a:latin typeface="Garamond" panose="02020404030301010803" pitchFamily="18" charset="0"/>
                      </a:endParaRPr>
                    </a:p>
                  </a:txBody>
                  <a:tcPr marL="91437" marR="91437" marT="45731" marB="45731" anchor="ctr">
                    <a:solidFill>
                      <a:schemeClr val="accent2">
                        <a:lumMod val="20000"/>
                        <a:lumOff val="80000"/>
                      </a:schemeClr>
                    </a:solidFill>
                  </a:tcPr>
                </a:tc>
                <a:tc>
                  <a:txBody>
                    <a:bodyPr/>
                    <a:lstStyle/>
                    <a:p>
                      <a:pPr algn="ctr"/>
                      <a:r>
                        <a:rPr kumimoji="0" lang="en-GB" sz="1600" kern="1200">
                          <a:effectLst/>
                          <a:latin typeface="Garamond" panose="02020404030301010803" pitchFamily="18" charset="0"/>
                        </a:rPr>
                        <a:t>To enable children to know</a:t>
                      </a:r>
                      <a:r>
                        <a:rPr kumimoji="0" lang="en-GB" sz="1600" kern="1200" baseline="0">
                          <a:effectLst/>
                          <a:latin typeface="Garamond" panose="02020404030301010803" pitchFamily="18" charset="0"/>
                        </a:rPr>
                        <a:t> how much that they are loved and valued so that they might </a:t>
                      </a:r>
                      <a:r>
                        <a:rPr kumimoji="0" lang="en-GB" sz="1600" kern="1200">
                          <a:effectLst/>
                          <a:latin typeface="Garamond" panose="02020404030301010803" pitchFamily="18" charset="0"/>
                        </a:rPr>
                        <a:t>show dignity and respect for themselves and others by carefully and safely thinking through their actions.</a:t>
                      </a:r>
                      <a:endParaRPr kumimoji="0" lang="en-GB" sz="1600" i="1" kern="1200">
                        <a:solidFill>
                          <a:schemeClr val="dk1"/>
                        </a:solidFill>
                        <a:effectLst/>
                        <a:latin typeface="Garamond" panose="02020404030301010803" pitchFamily="18" charset="0"/>
                        <a:ea typeface="+mn-ea"/>
                        <a:cs typeface="+mn-cs"/>
                      </a:endParaRPr>
                    </a:p>
                  </a:txBody>
                  <a:tcPr marL="91437" marR="91437" marT="45731" marB="45731" anchor="ctr"/>
                </a:tc>
                <a:extLst>
                  <a:ext uri="{0D108BD9-81ED-4DB2-BD59-A6C34878D82A}">
                    <a16:rowId xmlns:a16="http://schemas.microsoft.com/office/drawing/2014/main" val="10004"/>
                  </a:ext>
                </a:extLst>
              </a:tr>
            </a:tbl>
          </a:graphicData>
        </a:graphic>
      </p:graphicFrame>
      <p:pic>
        <p:nvPicPr>
          <p:cNvPr id="2072" name="Content Placeholder 1">
            <a:extLst>
              <a:ext uri="{FF2B5EF4-FFF2-40B4-BE49-F238E27FC236}">
                <a16:creationId xmlns:a16="http://schemas.microsoft.com/office/drawing/2014/main" id="{9FC7E4E4-3727-476E-B777-506DBA3C384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653338" y="15875"/>
            <a:ext cx="1076325" cy="1109663"/>
          </a:xfrm>
        </p:spPr>
      </p:pic>
      <p:pic>
        <p:nvPicPr>
          <p:cNvPr id="2073" name="Content Placeholder 1">
            <a:extLst>
              <a:ext uri="{FF2B5EF4-FFF2-40B4-BE49-F238E27FC236}">
                <a16:creationId xmlns:a16="http://schemas.microsoft.com/office/drawing/2014/main" id="{A15E0857-B9A9-4EAD-819F-A334F14660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5875"/>
            <a:ext cx="1077912"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DA89C-9CF2-4366-9BC1-C426D4AE3179}"/>
              </a:ext>
            </a:extLst>
          </p:cNvPr>
          <p:cNvSpPr>
            <a:spLocks noGrp="1"/>
          </p:cNvSpPr>
          <p:nvPr>
            <p:ph type="title"/>
          </p:nvPr>
        </p:nvSpPr>
        <p:spPr>
          <a:xfrm>
            <a:off x="436524" y="620688"/>
            <a:ext cx="8229600" cy="1066800"/>
          </a:xfrm>
        </p:spPr>
        <p:txBody>
          <a:bodyPr/>
          <a:lstStyle/>
          <a:p>
            <a:r>
              <a:rPr lang="en-GB"/>
              <a:t>How we will approach this.</a:t>
            </a:r>
          </a:p>
        </p:txBody>
      </p:sp>
      <p:sp>
        <p:nvSpPr>
          <p:cNvPr id="3" name="Content Placeholder 2">
            <a:extLst>
              <a:ext uri="{FF2B5EF4-FFF2-40B4-BE49-F238E27FC236}">
                <a16:creationId xmlns:a16="http://schemas.microsoft.com/office/drawing/2014/main" id="{3FA67FDF-341A-4CD5-9901-C609838B87E0}"/>
              </a:ext>
            </a:extLst>
          </p:cNvPr>
          <p:cNvSpPr>
            <a:spLocks noGrp="1"/>
          </p:cNvSpPr>
          <p:nvPr>
            <p:ph idx="1"/>
          </p:nvPr>
        </p:nvSpPr>
        <p:spPr>
          <a:xfrm>
            <a:off x="230844" y="1687488"/>
            <a:ext cx="8435280" cy="4968552"/>
          </a:xfrm>
        </p:spPr>
        <p:txBody>
          <a:bodyPr vert="horz" lIns="91440" tIns="45720" rIns="91440" bIns="45720" anchor="t">
            <a:normAutofit fontScale="77500" lnSpcReduction="20000"/>
          </a:bodyPr>
          <a:lstStyle/>
          <a:p>
            <a:pPr marL="109220" indent="0" algn="just">
              <a:buNone/>
            </a:pPr>
            <a:r>
              <a:rPr lang="en-GB" dirty="0"/>
              <a:t>On the following slides we have broken down the Four Promises further. We have self-rated what we have achieved thus far and what still needs to be embedded or developed. </a:t>
            </a:r>
            <a:endParaRPr lang="en-US"/>
          </a:p>
          <a:p>
            <a:pPr marL="109220" indent="0" algn="just">
              <a:buNone/>
            </a:pPr>
            <a:endParaRPr lang="en-GB" sz="1200"/>
          </a:p>
          <a:p>
            <a:pPr marL="109220" indent="0" algn="just">
              <a:buNone/>
            </a:pPr>
            <a:r>
              <a:rPr lang="en-GB" dirty="0"/>
              <a:t>We have then tried to describe why this is important, what we should do as schools and families to enable this. </a:t>
            </a:r>
          </a:p>
          <a:p>
            <a:pPr marL="109220" indent="0" algn="just">
              <a:buNone/>
            </a:pPr>
            <a:endParaRPr lang="en-GB" sz="1200" dirty="0"/>
          </a:p>
          <a:p>
            <a:pPr marL="109220" indent="0" algn="just">
              <a:buNone/>
            </a:pPr>
            <a:r>
              <a:rPr lang="en-GB" dirty="0"/>
              <a:t>The three main limiting factors impacting education (and possibly most systems) are limited training for staff, lack of time and money. </a:t>
            </a:r>
            <a:endParaRPr lang="en-GB" dirty="0">
              <a:solidFill>
                <a:srgbClr val="FF0000"/>
              </a:solidFill>
              <a:highlight>
                <a:srgbClr val="FFFF00"/>
              </a:highlight>
            </a:endParaRPr>
          </a:p>
          <a:p>
            <a:pPr marL="109220" indent="0" algn="just">
              <a:buNone/>
            </a:pPr>
            <a:endParaRPr lang="en-GB" sz="1300"/>
          </a:p>
          <a:p>
            <a:pPr marL="109220" indent="0" algn="just">
              <a:buNone/>
            </a:pPr>
            <a:r>
              <a:rPr lang="en-GB" dirty="0"/>
              <a:t>There are also  various factors that interconnect that help us. We promise to positively tackle this at Jennett’s Park CE Primary by devoting to have clarity on how to use time, a well-developed training cycle and to proactively find sources of funding. </a:t>
            </a:r>
          </a:p>
        </p:txBody>
      </p:sp>
    </p:spTree>
    <p:extLst>
      <p:ext uri="{BB962C8B-B14F-4D97-AF65-F5344CB8AC3E}">
        <p14:creationId xmlns:p14="http://schemas.microsoft.com/office/powerpoint/2010/main" val="20102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7F85519-8925-4A0D-A6E2-C890A869A13B}"/>
              </a:ext>
            </a:extLst>
          </p:cNvPr>
          <p:cNvGraphicFramePr>
            <a:graphicFrameLocks noGrp="1"/>
          </p:cNvGraphicFramePr>
          <p:nvPr>
            <p:ph idx="1"/>
            <p:extLst>
              <p:ext uri="{D42A27DB-BD31-4B8C-83A1-F6EECF244321}">
                <p14:modId xmlns:p14="http://schemas.microsoft.com/office/powerpoint/2010/main" val="3920329568"/>
              </p:ext>
            </p:extLst>
          </p:nvPr>
        </p:nvGraphicFramePr>
        <p:xfrm>
          <a:off x="83643" y="453250"/>
          <a:ext cx="8869059" cy="6433219"/>
        </p:xfrm>
        <a:graphic>
          <a:graphicData uri="http://schemas.openxmlformats.org/drawingml/2006/table">
            <a:tbl>
              <a:tblPr/>
              <a:tblGrid>
                <a:gridCol w="1413163">
                  <a:extLst>
                    <a:ext uri="{9D8B030D-6E8A-4147-A177-3AD203B41FA5}">
                      <a16:colId xmlns:a16="http://schemas.microsoft.com/office/drawing/2014/main" val="1112965418"/>
                    </a:ext>
                  </a:extLst>
                </a:gridCol>
                <a:gridCol w="7455896">
                  <a:extLst>
                    <a:ext uri="{9D8B030D-6E8A-4147-A177-3AD203B41FA5}">
                      <a16:colId xmlns:a16="http://schemas.microsoft.com/office/drawing/2014/main" val="4213549441"/>
                    </a:ext>
                  </a:extLst>
                </a:gridCol>
              </a:tblGrid>
              <a:tr h="727363">
                <a:tc gridSpan="2">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1200" b="1" i="0" u="none" strike="noStrike" cap="none" normalizeH="0" baseline="0" dirty="0">
                          <a:ln>
                            <a:noFill/>
                          </a:ln>
                          <a:solidFill>
                            <a:schemeClr val="tx1"/>
                          </a:solidFill>
                          <a:effectLst/>
                          <a:latin typeface="Garamond"/>
                          <a:ea typeface="Calibri" panose="020F0502020204030204" pitchFamily="34" charset="0"/>
                          <a:cs typeface="Times New Roman"/>
                        </a:rPr>
                        <a:t>Educating for </a:t>
                      </a:r>
                      <a:r>
                        <a:rPr lang="en-GB" altLang="en-US" sz="1200" b="1" i="0" u="none" strike="noStrike" cap="none" normalizeH="0" baseline="0" dirty="0">
                          <a:ln>
                            <a:noFill/>
                          </a:ln>
                          <a:solidFill>
                            <a:schemeClr val="tx1"/>
                          </a:solidFill>
                          <a:effectLst/>
                          <a:latin typeface="Garamond"/>
                          <a:ea typeface="Calibri" panose="020F0502020204030204" pitchFamily="34" charset="0"/>
                          <a:cs typeface="Times New Roman"/>
                        </a:rPr>
                        <a:t>Wisdom, Knowledge and Skills</a:t>
                      </a:r>
                      <a:endParaRPr lang="en-US" sz="1200">
                        <a:latin typeface="Garamond"/>
                        <a:cs typeface="Times New Roman"/>
                      </a:endParaRPr>
                    </a:p>
                    <a:p>
                      <a:pPr marL="0" marR="0" lvl="0" indent="0" algn="ctr" defTabSz="914400">
                        <a:lnSpc>
                          <a:spcPct val="114999"/>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Garamond"/>
                        </a:rPr>
                        <a:t>Why this is important to us as a Christian Community: </a:t>
                      </a:r>
                      <a:r>
                        <a:rPr kumimoji="0" lang="en-GB" altLang="en-US" sz="1200" b="0" i="0" u="none" strike="noStrike" cap="none" normalizeH="0" baseline="0" dirty="0">
                          <a:ln>
                            <a:noFill/>
                          </a:ln>
                          <a:solidFill>
                            <a:schemeClr val="tx1"/>
                          </a:solidFill>
                          <a:effectLst/>
                          <a:latin typeface="Garamond"/>
                        </a:rPr>
                        <a:t>We should allow children to be the best vision of themselves created by God.</a:t>
                      </a:r>
                    </a:p>
                    <a:p>
                      <a:pPr marL="0" marR="0" lvl="0" indent="0" algn="ctr" rtl="0" eaLnBrk="1" fontAlgn="base" latinLnBrk="0" hangingPunct="1">
                        <a:lnSpc>
                          <a:spcPct val="115000"/>
                        </a:lnSpc>
                        <a:spcBef>
                          <a:spcPct val="0"/>
                        </a:spcBef>
                        <a:spcAft>
                          <a:spcPct val="0"/>
                        </a:spcAft>
                        <a:buClrTx/>
                        <a:buSzTx/>
                        <a:buFontTx/>
                        <a:buNone/>
                      </a:pPr>
                      <a:r>
                        <a:rPr kumimoji="0" lang="en-GB" altLang="en-US" sz="1200" b="1" i="0" u="none" strike="noStrike" cap="none" normalizeH="0" baseline="0" dirty="0">
                          <a:ln>
                            <a:noFill/>
                          </a:ln>
                          <a:solidFill>
                            <a:schemeClr val="tx1"/>
                          </a:solidFill>
                          <a:effectLst/>
                          <a:latin typeface="Garamond"/>
                          <a:cs typeface="Calibri"/>
                        </a:rPr>
                        <a:t>Promise: </a:t>
                      </a:r>
                      <a:r>
                        <a:rPr kumimoji="0" lang="en-GB" altLang="en-US" sz="1200" b="0" i="1" u="none" strike="noStrike" cap="none" normalizeH="0" baseline="0" dirty="0">
                          <a:ln>
                            <a:noFill/>
                          </a:ln>
                          <a:solidFill>
                            <a:srgbClr val="000000"/>
                          </a:solidFill>
                          <a:effectLst/>
                          <a:latin typeface="Garamond"/>
                        </a:rPr>
                        <a:t>Resourceful , resilient</a:t>
                      </a:r>
                      <a:r>
                        <a:rPr lang="en-GB" altLang="en-US" sz="1200" b="0" i="1" u="none" strike="noStrike" cap="none" normalizeH="0" baseline="0" dirty="0">
                          <a:ln>
                            <a:noFill/>
                          </a:ln>
                          <a:solidFill>
                            <a:srgbClr val="000000"/>
                          </a:solidFill>
                          <a:effectLst/>
                          <a:latin typeface="Garamond"/>
                        </a:rPr>
                        <a:t> </a:t>
                      </a:r>
                      <a:r>
                        <a:rPr kumimoji="0" lang="en-GB" altLang="en-US" sz="1200" b="0" i="1" u="none" strike="noStrike" cap="none" normalizeH="0" baseline="0" dirty="0">
                          <a:ln>
                            <a:noFill/>
                          </a:ln>
                          <a:solidFill>
                            <a:srgbClr val="000000"/>
                          </a:solidFill>
                          <a:effectLst/>
                          <a:latin typeface="Garamond"/>
                        </a:rPr>
                        <a:t> and reflective children</a:t>
                      </a:r>
                      <a:r>
                        <a:rPr lang="en-GB" altLang="en-US" sz="1200" b="0" i="1" u="none" strike="noStrike" cap="none" normalizeH="0" baseline="0" dirty="0">
                          <a:ln>
                            <a:noFill/>
                          </a:ln>
                          <a:solidFill>
                            <a:srgbClr val="000000"/>
                          </a:solidFill>
                          <a:effectLst/>
                          <a:latin typeface="Garamond"/>
                        </a:rPr>
                        <a:t> </a:t>
                      </a:r>
                      <a:r>
                        <a:rPr kumimoji="0" lang="en-GB" altLang="en-US" sz="1200" b="0" i="1" u="none" strike="noStrike" cap="none" normalizeH="0" baseline="0" dirty="0">
                          <a:ln>
                            <a:noFill/>
                          </a:ln>
                          <a:solidFill>
                            <a:srgbClr val="000000"/>
                          </a:solidFill>
                          <a:effectLst/>
                          <a:latin typeface="Garamond"/>
                        </a:rPr>
                        <a:t> who are equipped with the skills , knowledge and tenacity empower themselves, their learning throughout their lives</a:t>
                      </a:r>
                      <a:r>
                        <a:rPr kumimoji="0" lang="en-GB" altLang="en-US" sz="1400" b="0" i="1" u="none" strike="noStrike" cap="none" normalizeH="0" baseline="0" dirty="0">
                          <a:ln>
                            <a:noFill/>
                          </a:ln>
                          <a:solidFill>
                            <a:srgbClr val="000000"/>
                          </a:solidFill>
                          <a:effectLst/>
                          <a:latin typeface="Garamond"/>
                        </a:rPr>
                        <a:t>.</a:t>
                      </a:r>
                      <a:r>
                        <a:rPr lang="en-GB" altLang="en-US" sz="1400" b="0" i="1" u="none" strike="noStrike" cap="none" normalizeH="0" baseline="0" dirty="0">
                          <a:ln>
                            <a:noFill/>
                          </a:ln>
                          <a:solidFill>
                            <a:srgbClr val="000000"/>
                          </a:solidFill>
                          <a:effectLst/>
                          <a:latin typeface="Garamond"/>
                        </a:rPr>
                        <a:t> </a:t>
                      </a:r>
                      <a:endParaRPr kumimoji="0" lang="en-GB" altLang="en-US" sz="1400" b="0" i="0" u="none" strike="noStrike" cap="none" normalizeH="0" baseline="0">
                        <a:ln>
                          <a:noFill/>
                        </a:ln>
                        <a:solidFill>
                          <a:schemeClr val="tx1"/>
                        </a:solidFill>
                        <a:effectLst/>
                        <a:latin typeface="Garamond"/>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n-GB"/>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63398012"/>
                  </a:ext>
                </a:extLst>
              </a:tr>
              <a:tr h="982478">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400" b="1" i="0" u="none" strike="noStrike" cap="none" normalizeH="0" baseline="0" dirty="0">
                          <a:ln>
                            <a:noFill/>
                          </a:ln>
                          <a:solidFill>
                            <a:schemeClr val="tx1"/>
                          </a:solidFill>
                          <a:effectLst>
                            <a:outerShdw blurRad="38100" dist="38100" dir="2700000" algn="tl">
                              <a:srgbClr val="C0C0C0"/>
                            </a:outerShdw>
                          </a:effectLst>
                          <a:latin typeface="Garamond"/>
                          <a:ea typeface="Calibri" panose="020F0502020204030204" pitchFamily="34" charset="0"/>
                          <a:cs typeface="Times New Roman"/>
                        </a:rPr>
                        <a:t>Why is this important?</a:t>
                      </a: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400" b="1"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400" b="1" i="0" u="none" strike="noStrike" cap="none" normalizeH="0" baseline="0" dirty="0">
                        <a:ln>
                          <a:noFill/>
                        </a:ln>
                        <a:solidFill>
                          <a:schemeClr val="tx1"/>
                        </a:solidFill>
                        <a:effectLst>
                          <a:outerShdw blurRad="38100" dist="38100" dir="2700000" algn="tl">
                            <a:srgbClr val="C0C0C0"/>
                          </a:outerShdw>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Tx/>
                        <a:buNone/>
                      </a:pP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Good schools foster confidence, delight and discipline in seeking wisdom, knowledge, truth, understanding, know-how, and the skills needed to shape life well. They nurture academic habits and skills, emotional intelligence and creativity across the whole range of school subjects, including areas such as music, drama and the arts, information and other technologies, sustainable development, sport, and what one needs to understand and practise in order to be a good person, citizen, parent, employee, team or group member, or leader.</a:t>
                      </a:r>
                      <a:r>
                        <a:rPr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rtl="0" eaLnBrk="1" fontAlgn="base" latinLnBrk="0" hangingPunct="1">
                        <a:lnSpc>
                          <a:spcPct val="115000"/>
                        </a:lnSpc>
                        <a:spcBef>
                          <a:spcPct val="0"/>
                        </a:spcBef>
                        <a:spcAft>
                          <a:spcPct val="0"/>
                        </a:spcAft>
                        <a:buClrTx/>
                        <a:buSzTx/>
                        <a:buFontTx/>
                        <a:buNone/>
                      </a:pPr>
                      <a:r>
                        <a:rPr kumimoji="0" lang="en-GB" altLang="en-US" sz="1400" b="0" i="0" u="none" strike="noStrike" cap="none" normalizeH="0" baseline="0" dirty="0">
                          <a:ln>
                            <a:noFill/>
                          </a:ln>
                          <a:solidFill>
                            <a:schemeClr val="tx1"/>
                          </a:solidFill>
                          <a:effectLst/>
                          <a:latin typeface="Garamond"/>
                        </a:rPr>
                        <a:t>We should offer a curriculum developed for every opportunity wherever possible- m</a:t>
                      </a: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aking learning fun and giving it purpose. </a:t>
                      </a:r>
                      <a:r>
                        <a:rPr kumimoji="0" lang="en-GB" altLang="en-US" sz="1400" b="0" i="0" u="none" strike="noStrike" cap="none" normalizeH="0" baseline="0" dirty="0">
                          <a:ln>
                            <a:noFill/>
                          </a:ln>
                          <a:solidFill>
                            <a:schemeClr val="tx1"/>
                          </a:solidFill>
                          <a:effectLst/>
                          <a:latin typeface="Garamond"/>
                        </a:rPr>
                        <a:t>We should help bring together our great community opportunities so children can be wrapped with</a:t>
                      </a:r>
                      <a:r>
                        <a:rPr lang="en-GB" altLang="en-US" sz="1400" b="0" i="0" u="none" strike="noStrike" cap="none" normalizeH="0" baseline="0" dirty="0">
                          <a:ln>
                            <a:noFill/>
                          </a:ln>
                          <a:solidFill>
                            <a:schemeClr val="tx1"/>
                          </a:solidFill>
                          <a:effectLst/>
                          <a:latin typeface="Garamond"/>
                        </a:rPr>
                        <a:t> </a:t>
                      </a:r>
                      <a:r>
                        <a:rPr kumimoji="0" lang="en-GB" altLang="en-US" sz="1400" b="0" i="0" u="none" strike="noStrike" cap="none" normalizeH="0" baseline="0" dirty="0">
                          <a:ln>
                            <a:noFill/>
                          </a:ln>
                          <a:solidFill>
                            <a:schemeClr val="tx1"/>
                          </a:solidFill>
                          <a:effectLst/>
                          <a:latin typeface="Garamond"/>
                        </a:rPr>
                        <a:t> support . </a:t>
                      </a: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Helping the children to develop independent study</a:t>
                      </a:r>
                      <a:r>
                        <a:rPr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 skills and gain desire to learning new things</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0488521"/>
                  </a:ext>
                </a:extLst>
              </a:tr>
              <a:tr h="982478">
                <a:tc>
                  <a:txBody>
                    <a:bodyPr/>
                    <a:lstStyle/>
                    <a:p>
                      <a:pPr marL="0" marR="0" lvl="0" indent="0" algn="l" rtl="0" eaLnBrk="1" fontAlgn="base" latinLnBrk="0" hangingPunct="1">
                        <a:lnSpc>
                          <a:spcPct val="115000"/>
                        </a:lnSpc>
                        <a:spcBef>
                          <a:spcPct val="0"/>
                        </a:spcBef>
                        <a:spcAft>
                          <a:spcPct val="0"/>
                        </a:spcAft>
                        <a:buClrTx/>
                        <a:buSzTx/>
                        <a:buFontTx/>
                        <a:buNone/>
                      </a:pPr>
                      <a:r>
                        <a:rPr kumimoji="0" lang="en-GB" altLang="en-US" sz="1400" b="1" i="0" u="none" strike="noStrike" cap="none" normalizeH="0" baseline="0" dirty="0">
                          <a:ln>
                            <a:noFill/>
                          </a:ln>
                          <a:solidFill>
                            <a:schemeClr val="tx1"/>
                          </a:solidFill>
                          <a:effectLst/>
                          <a:latin typeface="Garamond"/>
                        </a:rPr>
                        <a:t>What will the school do to support success?</a:t>
                      </a:r>
                      <a:r>
                        <a:rPr lang="en-GB" altLang="en-US" sz="1400" b="1" i="0" u="none" strike="noStrike" cap="none" normalizeH="0" baseline="0" dirty="0">
                          <a:ln>
                            <a:noFill/>
                          </a:ln>
                          <a:solidFill>
                            <a:schemeClr val="tx1"/>
                          </a:solidFill>
                          <a:effectLst/>
                          <a:latin typeface="Garamond"/>
                          <a:cs typeface="Times New Roman"/>
                        </a:rPr>
                        <a:t>  </a:t>
                      </a:r>
                      <a:endParaRPr kumimoji="0" lang="en-GB" altLang="en-US" sz="1400" b="1"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8076" marR="5807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400" b="0" i="0" u="none" strike="noStrike" cap="none" normalizeH="0" baseline="0" dirty="0">
                          <a:ln>
                            <a:noFill/>
                          </a:ln>
                          <a:solidFill>
                            <a:schemeClr val="tx1"/>
                          </a:solidFill>
                          <a:effectLst/>
                          <a:latin typeface="Garamond"/>
                          <a:cs typeface="Times New Roman"/>
                        </a:rPr>
                        <a:t>Adhere to high teaching standards and stability of staffing, supported by a broad selection of interesting and relevant resources including access to training.</a:t>
                      </a:r>
                      <a:r>
                        <a:rPr lang="en-GB" altLang="en-US" sz="1400" b="0" i="0" u="none" strike="noStrike" cap="none" normalizeH="0" baseline="0" dirty="0">
                          <a:ln>
                            <a:noFill/>
                          </a:ln>
                          <a:solidFill>
                            <a:schemeClr val="tx1"/>
                          </a:solidFill>
                          <a:effectLst/>
                          <a:latin typeface="Garamond"/>
                          <a:cs typeface="Times New Roman"/>
                        </a:rPr>
                        <a:t> </a:t>
                      </a:r>
                      <a:r>
                        <a:rPr kumimoji="0" lang="en-GB" altLang="en-US" sz="1400" b="0" i="0" u="none" strike="noStrike" cap="none" normalizeH="0" baseline="0" dirty="0">
                          <a:ln>
                            <a:noFill/>
                          </a:ln>
                          <a:solidFill>
                            <a:schemeClr val="tx1"/>
                          </a:solidFill>
                          <a:effectLst/>
                          <a:latin typeface="Garamond"/>
                          <a:cs typeface="Times New Roman"/>
                        </a:rPr>
                        <a:t>Champion a stimulating learning environment and curricula, </a:t>
                      </a:r>
                      <a:r>
                        <a:rPr kumimoji="0" lang="en-GB" altLang="en-US" sz="1400" b="0" i="0" u="none" strike="noStrike" cap="none" normalizeH="0" baseline="0" dirty="0">
                          <a:ln>
                            <a:noFill/>
                          </a:ln>
                          <a:solidFill>
                            <a:schemeClr val="tx1"/>
                          </a:solidFill>
                          <a:effectLst/>
                          <a:latin typeface="Garamond"/>
                        </a:rPr>
                        <a:t>developed for every opportunity wherever possible- m</a:t>
                      </a: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aking learning fun and giving it purpose.</a:t>
                      </a:r>
                      <a:endParaRPr kumimoji="0" lang="en-GB" altLang="en-US" sz="1400" b="0" i="0" u="none" strike="noStrike" cap="none" normalizeH="0" baseline="0" dirty="0">
                        <a:ln>
                          <a:noFill/>
                        </a:ln>
                        <a:solidFill>
                          <a:schemeClr val="tx1"/>
                        </a:solidFill>
                        <a:effectLst/>
                        <a:latin typeface="Garamond"/>
                        <a:cs typeface="Times New Roman"/>
                      </a:endParaRP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Nurture academic habits and skills, emotional intelligence and creativity across the whole range of school subjects, including areas such as music, drama and the arts, information and other technologies, sustainable development, sport, and what one needs to understand and practise in order to be a good person, citizen, parent, employee, team or group member, or leader.</a:t>
                      </a:r>
                      <a:r>
                        <a:rPr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Foster confidence, delight and discipline in seeking wisdom, knowledge, truth, understanding, know-how, and the skills needed to shape life well.</a:t>
                      </a:r>
                      <a:r>
                        <a:rPr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40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8076" marR="5807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4410194"/>
                  </a:ext>
                </a:extLst>
              </a:tr>
              <a:tr h="982478">
                <a:tc>
                  <a:txBody>
                    <a:bodyPr/>
                    <a:lstStyle/>
                    <a:p>
                      <a:pPr marL="0" marR="0" lvl="0" indent="0" algn="l" rtl="0" eaLnBrk="1" fontAlgn="base" latinLnBrk="0" hangingPunct="1">
                        <a:lnSpc>
                          <a:spcPct val="115000"/>
                        </a:lnSpc>
                        <a:spcBef>
                          <a:spcPct val="0"/>
                        </a:spcBef>
                        <a:spcAft>
                          <a:spcPct val="0"/>
                        </a:spcAft>
                        <a:buClrTx/>
                        <a:buSzTx/>
                        <a:buFontTx/>
                        <a:buNone/>
                      </a:pPr>
                      <a:r>
                        <a:rPr kumimoji="0" lang="en-GB" altLang="en-US" sz="1400" b="1" i="0" u="none" strike="noStrike" cap="none" normalizeH="0" baseline="0" dirty="0">
                          <a:ln>
                            <a:noFill/>
                          </a:ln>
                          <a:solidFill>
                            <a:schemeClr val="tx1"/>
                          </a:solidFill>
                          <a:effectLst/>
                          <a:latin typeface="Garamond"/>
                          <a:cs typeface="Times New Roman"/>
                        </a:rPr>
                        <a:t>What can </a:t>
                      </a:r>
                      <a:r>
                        <a:rPr lang="en-GB" altLang="en-US" sz="1400" b="1" i="0" u="none" strike="noStrike" cap="none" normalizeH="0" baseline="0" dirty="0">
                          <a:ln>
                            <a:noFill/>
                          </a:ln>
                          <a:solidFill>
                            <a:schemeClr val="tx1"/>
                          </a:solidFill>
                          <a:effectLst/>
                          <a:latin typeface="Garamond"/>
                          <a:cs typeface="Times New Roman"/>
                        </a:rPr>
                        <a:t>families do</a:t>
                      </a:r>
                      <a:r>
                        <a:rPr kumimoji="0" lang="en-GB" altLang="en-US" sz="1400" b="1" i="0" u="none" strike="noStrike" cap="none" normalizeH="0" baseline="0" dirty="0">
                          <a:ln>
                            <a:noFill/>
                          </a:ln>
                          <a:solidFill>
                            <a:schemeClr val="tx1"/>
                          </a:solidFill>
                          <a:effectLst/>
                          <a:latin typeface="Garamond"/>
                          <a:cs typeface="Times New Roman"/>
                        </a:rPr>
                        <a:t> to support success?</a:t>
                      </a:r>
                      <a:endParaRPr kumimoji="0" lang="en-GB" altLang="en-US" sz="1400" b="1"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8076" marR="5807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just">
                        <a:lnSpc>
                          <a:spcPct val="100000"/>
                        </a:lnSpc>
                        <a:spcBef>
                          <a:spcPts val="0"/>
                        </a:spcBef>
                        <a:spcAft>
                          <a:spcPts val="0"/>
                        </a:spcAft>
                        <a:buNone/>
                      </a:pPr>
                      <a:r>
                        <a:rPr lang="en-GB" sz="1400" b="0" i="0" u="none" strike="noStrike" cap="none" normalizeH="0" baseline="0" noProof="0" dirty="0">
                          <a:ln>
                            <a:noFill/>
                          </a:ln>
                          <a:solidFill>
                            <a:schemeClr val="tx1"/>
                          </a:solidFill>
                          <a:effectLst/>
                          <a:latin typeface="Garamond"/>
                        </a:rPr>
                        <a:t>Continue learning beyond the end of the school day by supporting with phonics and reading in the early years and encouraging independent learning throughout. Promote the Owl Learning values. Support children to develop resilience and self-reflection. Educate for caution in believing everything presented in the internet e.g. fake news. </a:t>
                      </a:r>
                      <a:r>
                        <a:rPr kumimoji="0" lang="en-GB" altLang="en-US" sz="1400" b="0" i="0" u="none" strike="noStrike" cap="none" normalizeH="0" baseline="0" dirty="0">
                          <a:ln>
                            <a:noFill/>
                          </a:ln>
                          <a:solidFill>
                            <a:schemeClr val="tx1"/>
                          </a:solidFill>
                          <a:effectLst/>
                          <a:latin typeface="Garamond"/>
                        </a:rPr>
                        <a:t>Talk to us if you are struggling with time capacity to see how we can help.</a:t>
                      </a:r>
                      <a:endParaRPr lang="en-GB" sz="1400" dirty="0">
                        <a:solidFill>
                          <a:schemeClr val="tx1"/>
                        </a:solidFill>
                        <a:latin typeface="Garamond"/>
                      </a:endParaRPr>
                    </a:p>
                  </a:txBody>
                  <a:tcPr marL="92354" marR="9235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1891636"/>
                  </a:ext>
                </a:extLst>
              </a:tr>
            </a:tbl>
          </a:graphicData>
        </a:graphic>
      </p:graphicFrame>
    </p:spTree>
    <p:extLst>
      <p:ext uri="{BB962C8B-B14F-4D97-AF65-F5344CB8AC3E}">
        <p14:creationId xmlns:p14="http://schemas.microsoft.com/office/powerpoint/2010/main" val="840106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7F85519-8925-4A0D-A6E2-C890A869A13B}"/>
              </a:ext>
            </a:extLst>
          </p:cNvPr>
          <p:cNvGraphicFramePr>
            <a:graphicFrameLocks noGrp="1"/>
          </p:cNvGraphicFramePr>
          <p:nvPr>
            <p:ph idx="1"/>
            <p:extLst>
              <p:ext uri="{D42A27DB-BD31-4B8C-83A1-F6EECF244321}">
                <p14:modId xmlns:p14="http://schemas.microsoft.com/office/powerpoint/2010/main" val="4203161008"/>
              </p:ext>
            </p:extLst>
          </p:nvPr>
        </p:nvGraphicFramePr>
        <p:xfrm>
          <a:off x="148759" y="419320"/>
          <a:ext cx="8835238" cy="6269751"/>
        </p:xfrm>
        <a:graphic>
          <a:graphicData uri="http://schemas.openxmlformats.org/drawingml/2006/table">
            <a:tbl>
              <a:tblPr/>
              <a:tblGrid>
                <a:gridCol w="2181392">
                  <a:extLst>
                    <a:ext uri="{9D8B030D-6E8A-4147-A177-3AD203B41FA5}">
                      <a16:colId xmlns:a16="http://schemas.microsoft.com/office/drawing/2014/main" val="1112965418"/>
                    </a:ext>
                  </a:extLst>
                </a:gridCol>
                <a:gridCol w="3362268">
                  <a:extLst>
                    <a:ext uri="{9D8B030D-6E8A-4147-A177-3AD203B41FA5}">
                      <a16:colId xmlns:a16="http://schemas.microsoft.com/office/drawing/2014/main" val="4213549441"/>
                    </a:ext>
                  </a:extLst>
                </a:gridCol>
                <a:gridCol w="3291578">
                  <a:extLst>
                    <a:ext uri="{9D8B030D-6E8A-4147-A177-3AD203B41FA5}">
                      <a16:colId xmlns:a16="http://schemas.microsoft.com/office/drawing/2014/main" val="3261047946"/>
                    </a:ext>
                  </a:extLst>
                </a:gridCol>
              </a:tblGrid>
              <a:tr h="745568">
                <a:tc gridSpan="3">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1200" b="1" i="0" u="none" strike="noStrike" cap="none" normalizeH="0" baseline="0" dirty="0">
                          <a:ln>
                            <a:noFill/>
                          </a:ln>
                          <a:solidFill>
                            <a:schemeClr val="tx1"/>
                          </a:solidFill>
                          <a:effectLst/>
                          <a:latin typeface="Garamond"/>
                          <a:ea typeface="Calibri" panose="020F0502020204030204" pitchFamily="34" charset="0"/>
                          <a:cs typeface="Times New Roman"/>
                        </a:rPr>
                        <a:t>Educating for </a:t>
                      </a:r>
                      <a:r>
                        <a:rPr lang="en-GB" altLang="en-US" sz="1200" b="1" i="0" u="none" strike="noStrike" cap="none" normalizeH="0" baseline="0" dirty="0">
                          <a:ln>
                            <a:noFill/>
                          </a:ln>
                          <a:solidFill>
                            <a:schemeClr val="tx1"/>
                          </a:solidFill>
                          <a:effectLst/>
                          <a:latin typeface="Garamond"/>
                          <a:cs typeface="Times New Roman"/>
                        </a:rPr>
                        <a:t>Wisdom, Knowledge and Skills</a:t>
                      </a:r>
                      <a:endParaRPr lang="en-US" dirty="0"/>
                    </a:p>
                    <a:p>
                      <a:pPr marL="0" marR="0" lvl="0" indent="0" algn="ctr">
                        <a:lnSpc>
                          <a:spcPct val="114999"/>
                        </a:lnSpc>
                        <a:spcBef>
                          <a:spcPct val="0"/>
                        </a:spcBef>
                        <a:spcAft>
                          <a:spcPct val="0"/>
                        </a:spcAft>
                        <a:buClrTx/>
                        <a:buSzTx/>
                        <a:buFontTx/>
                        <a:buNone/>
                      </a:pPr>
                      <a:r>
                        <a:rPr lang="en-GB" altLang="en-US" sz="1200" b="1" i="0" u="none" strike="noStrike" cap="none" normalizeH="0" baseline="0" dirty="0">
                          <a:ln>
                            <a:noFill/>
                          </a:ln>
                          <a:solidFill>
                            <a:schemeClr val="tx1"/>
                          </a:solidFill>
                          <a:effectLst/>
                          <a:latin typeface="Garamond"/>
                        </a:rPr>
                        <a:t>Why</a:t>
                      </a:r>
                      <a:r>
                        <a:rPr kumimoji="0" lang="en-GB" altLang="en-US" sz="1200" b="1" i="0" u="none" strike="noStrike" cap="none" normalizeH="0" baseline="0" dirty="0">
                          <a:ln>
                            <a:noFill/>
                          </a:ln>
                          <a:solidFill>
                            <a:schemeClr val="tx1"/>
                          </a:solidFill>
                          <a:effectLst/>
                          <a:latin typeface="Garamond"/>
                        </a:rPr>
                        <a:t> this is important to us as a Christian Community: </a:t>
                      </a:r>
                      <a:r>
                        <a:rPr kumimoji="0" lang="en-GB" altLang="en-US" sz="1200" b="0" i="0" u="none" strike="noStrike" cap="none" normalizeH="0" baseline="0" dirty="0">
                          <a:ln>
                            <a:noFill/>
                          </a:ln>
                          <a:solidFill>
                            <a:schemeClr val="tx1"/>
                          </a:solidFill>
                          <a:effectLst/>
                          <a:latin typeface="Garamond"/>
                        </a:rPr>
                        <a:t>We should allow children to be the best vision of themselves created by God.</a:t>
                      </a:r>
                      <a:endParaRPr kumimoji="0" lang="en-GB" dirty="0"/>
                    </a:p>
                    <a:p>
                      <a:pPr marL="0" marR="0" lvl="0" indent="0" algn="ctr" rtl="0" eaLnBrk="1" fontAlgn="base" latinLnBrk="0" hangingPunct="1">
                        <a:lnSpc>
                          <a:spcPct val="115000"/>
                        </a:lnSpc>
                        <a:spcBef>
                          <a:spcPct val="0"/>
                        </a:spcBef>
                        <a:spcAft>
                          <a:spcPct val="0"/>
                        </a:spcAft>
                        <a:buClrTx/>
                        <a:buSzTx/>
                        <a:buFontTx/>
                        <a:buNone/>
                      </a:pPr>
                      <a:r>
                        <a:rPr kumimoji="0" lang="en-GB" altLang="en-US" sz="1200" b="1" i="0" u="none" strike="noStrike" cap="none" normalizeH="0" baseline="0" dirty="0">
                          <a:ln>
                            <a:noFill/>
                          </a:ln>
                          <a:solidFill>
                            <a:schemeClr val="tx1"/>
                          </a:solidFill>
                          <a:effectLst/>
                          <a:latin typeface="Garamond"/>
                          <a:cs typeface="Calibri"/>
                        </a:rPr>
                        <a:t>Promise: </a:t>
                      </a:r>
                      <a:r>
                        <a:rPr kumimoji="0" lang="en-GB" altLang="en-US" sz="1200" b="0" i="1" u="none" strike="noStrike" cap="none" normalizeH="0" baseline="0" dirty="0">
                          <a:ln>
                            <a:noFill/>
                          </a:ln>
                          <a:solidFill>
                            <a:srgbClr val="000000"/>
                          </a:solidFill>
                          <a:effectLst/>
                          <a:latin typeface="Garamond"/>
                        </a:rPr>
                        <a:t>Resourceful , resilient</a:t>
                      </a:r>
                      <a:r>
                        <a:rPr lang="en-GB" altLang="en-US" sz="1200" b="0" i="1" u="none" strike="noStrike" cap="none" normalizeH="0" baseline="0" dirty="0">
                          <a:ln>
                            <a:noFill/>
                          </a:ln>
                          <a:solidFill>
                            <a:srgbClr val="000000"/>
                          </a:solidFill>
                          <a:effectLst/>
                          <a:latin typeface="Garamond"/>
                        </a:rPr>
                        <a:t> </a:t>
                      </a:r>
                      <a:r>
                        <a:rPr kumimoji="0" lang="en-GB" altLang="en-US" sz="1200" b="0" i="1" u="none" strike="noStrike" cap="none" normalizeH="0" baseline="0" dirty="0">
                          <a:ln>
                            <a:noFill/>
                          </a:ln>
                          <a:solidFill>
                            <a:srgbClr val="000000"/>
                          </a:solidFill>
                          <a:effectLst/>
                          <a:latin typeface="Garamond"/>
                        </a:rPr>
                        <a:t> and reflective children</a:t>
                      </a:r>
                      <a:r>
                        <a:rPr lang="en-GB" altLang="en-US" sz="1200" b="0" i="1" u="none" strike="noStrike" cap="none" normalizeH="0" baseline="0" dirty="0">
                          <a:ln>
                            <a:noFill/>
                          </a:ln>
                          <a:solidFill>
                            <a:srgbClr val="000000"/>
                          </a:solidFill>
                          <a:effectLst/>
                          <a:latin typeface="Garamond"/>
                        </a:rPr>
                        <a:t> </a:t>
                      </a:r>
                      <a:r>
                        <a:rPr kumimoji="0" lang="en-GB" altLang="en-US" sz="1200" b="0" i="1" u="none" strike="noStrike" cap="none" normalizeH="0" baseline="0" dirty="0">
                          <a:ln>
                            <a:noFill/>
                          </a:ln>
                          <a:solidFill>
                            <a:srgbClr val="000000"/>
                          </a:solidFill>
                          <a:effectLst/>
                          <a:latin typeface="Garamond"/>
                        </a:rPr>
                        <a:t> who are equipped with the skills , knowledge and tenacity empower themselves, their learning throughout their lives</a:t>
                      </a:r>
                      <a:r>
                        <a:rPr kumimoji="0" lang="en-GB" altLang="en-US" sz="1400" b="0" i="1" u="none" strike="noStrike" cap="none" normalizeH="0" baseline="0" dirty="0">
                          <a:ln>
                            <a:noFill/>
                          </a:ln>
                          <a:solidFill>
                            <a:srgbClr val="000000"/>
                          </a:solidFill>
                          <a:effectLst/>
                          <a:latin typeface="Garamond"/>
                        </a:rPr>
                        <a:t>.</a:t>
                      </a:r>
                      <a:r>
                        <a:rPr lang="en-GB" altLang="en-US" sz="1400" b="0" i="1" u="none" strike="noStrike" cap="none" normalizeH="0" baseline="0" dirty="0">
                          <a:ln>
                            <a:noFill/>
                          </a:ln>
                          <a:solidFill>
                            <a:srgbClr val="000000"/>
                          </a:solidFill>
                          <a:effectLst/>
                          <a:latin typeface="Garamond"/>
                        </a:rPr>
                        <a:t> </a:t>
                      </a:r>
                      <a:endParaRPr kumimoji="0" lang="en-GB" altLang="en-US" sz="1400" b="0" i="0" u="none" strike="noStrike" cap="none" normalizeH="0" baseline="0">
                        <a:ln>
                          <a:noFill/>
                        </a:ln>
                        <a:solidFill>
                          <a:schemeClr val="tx1"/>
                        </a:solidFill>
                        <a:effectLst/>
                        <a:latin typeface="Garamond" panose="02020404030301010803" pitchFamily="18" charset="0"/>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63398012"/>
                  </a:ext>
                </a:extLst>
              </a:tr>
              <a:tr h="367943">
                <a:tc>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rPr>
                        <a:t>Learning potential aims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WHAT ARE WE TRYING TO ACHIEVE?</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800" b="1" i="0" u="none" strike="noStrike" cap="none" normalizeH="0" baseline="0" dirty="0">
                          <a:ln>
                            <a:noFill/>
                          </a:ln>
                          <a:solidFill>
                            <a:schemeClr val="tx1"/>
                          </a:solidFill>
                          <a:effectLst/>
                          <a:latin typeface="Garamond"/>
                        </a:rPr>
                        <a:t>Success characteristics</a:t>
                      </a:r>
                      <a:r>
                        <a:rPr lang="en-GB" altLang="en-US" sz="800" b="1" i="0" u="none" strike="noStrike" cap="none" normalizeH="0" baseline="0" dirty="0">
                          <a:ln>
                            <a:noFill/>
                          </a:ln>
                          <a:solidFill>
                            <a:schemeClr val="tx1"/>
                          </a:solidFill>
                          <a:effectLst/>
                          <a:latin typeface="Garamond"/>
                        </a:rPr>
                        <a:t> </a:t>
                      </a:r>
                      <a:endParaRPr kumimoji="0" lang="en-GB" altLang="en-US" sz="800" b="1" i="0" u="none" strike="noStrike" cap="none" normalizeH="0" baseline="0">
                        <a:ln>
                          <a:noFill/>
                        </a:ln>
                        <a:solidFill>
                          <a:schemeClr val="tx1"/>
                        </a:solidFill>
                        <a:effectLst/>
                        <a:latin typeface="Garamond" panose="02020404030301010803"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rPr>
                        <a:t>WHAT DO WE DO ALREADY</a:t>
                      </a:r>
                      <a:endPar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panose="02020603050405020304" pitchFamily="18" charset="0"/>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Success characteristics</a:t>
                      </a:r>
                    </a:p>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WHAT SHOULD WE FOCUS ON NEXT?</a:t>
                      </a:r>
                    </a:p>
                    <a:p>
                      <a:pPr marL="0" marR="0" lvl="0" indent="0" algn="ctr" defTabSz="685800" rtl="0" eaLnBrk="1" fontAlgn="base" latinLnBrk="0" hangingPunct="1">
                        <a:lnSpc>
                          <a:spcPct val="115000"/>
                        </a:lnSpc>
                        <a:spcBef>
                          <a:spcPct val="0"/>
                        </a:spcBef>
                        <a:spcAft>
                          <a:spcPct val="0"/>
                        </a:spcAft>
                        <a:buClrTx/>
                        <a:buSzTx/>
                        <a:buFontTx/>
                        <a:buNone/>
                        <a:tabLst/>
                      </a:pPr>
                      <a:endParaRPr kumimoji="0" lang="en-GB" altLang="en-US" sz="800" b="1" i="0" u="none" strike="noStrike" cap="none" normalizeH="0" baseline="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221409858"/>
                  </a:ext>
                </a:extLst>
              </a:tr>
              <a:tr h="1239393">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The ability to solve problems</a:t>
                      </a: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Ask, and it will be given to you; seek, and you will find; knock, and it will be opened to you</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Understanding that failure = learning, We encourage children to develop a growth mindset so that they continue to try and become resilient learners.</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Have a clear system for celebrating Owl learning values.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Tx/>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Pride in what we can do both children and staff.</a:t>
                      </a:r>
                    </a:p>
                    <a:p>
                      <a:pPr marL="0" marR="0" lvl="0" indent="0" algn="just" defTabSz="685800" rtl="0" eaLnBrk="1" fontAlgn="base" latinLnBrk="0" hangingPunct="1">
                        <a:lnSpc>
                          <a:spcPct val="115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685800" rtl="0" eaLnBrk="1" fontAlgn="base" latinLnBrk="0" hangingPunct="1">
                        <a:lnSpc>
                          <a:spcPct val="115000"/>
                        </a:lnSpc>
                        <a:spcBef>
                          <a:spcPct val="0"/>
                        </a:spcBef>
                        <a:spcAft>
                          <a:spcPct val="0"/>
                        </a:spcAft>
                        <a:buClrTx/>
                        <a:buSzTx/>
                        <a:buFontTx/>
                        <a:buNone/>
                        <a:tabLst/>
                        <a:defRPr/>
                      </a:pPr>
                      <a:r>
                        <a:rPr kumimoji="0" lang="en-GB" altLang="en-US" sz="1050" b="0" i="0" u="none" strike="noStrike" cap="none" normalizeH="0" baseline="0" dirty="0">
                          <a:ln>
                            <a:noFill/>
                          </a:ln>
                          <a:solidFill>
                            <a:schemeClr val="tx1"/>
                          </a:solidFill>
                          <a:effectLst/>
                          <a:latin typeface="Garamond"/>
                        </a:rPr>
                        <a:t>Able to persevere with complex tasks with </a:t>
                      </a:r>
                      <a:r>
                        <a:rPr kumimoji="0" lang="en-GB" altLang="en-US" sz="1050" b="0" i="1" u="none" strike="noStrike" cap="none" normalizeH="0" baseline="0" dirty="0">
                          <a:ln>
                            <a:noFill/>
                          </a:ln>
                          <a:solidFill>
                            <a:schemeClr val="tx1"/>
                          </a:solidFill>
                          <a:effectLst/>
                          <a:latin typeface="Garamond"/>
                        </a:rPr>
                        <a:t>confidence.</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improve themselves and achieve</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targets set for and by</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themselves.</a:t>
                      </a:r>
                    </a:p>
                    <a:p>
                      <a:pPr marL="0" marR="0" lvl="0" indent="0" algn="just" defTabSz="685800" rtl="0" eaLnBrk="1" fontAlgn="base" latinLnBrk="0" hangingPunct="1">
                        <a:lnSpc>
                          <a:spcPct val="115000"/>
                        </a:lnSpc>
                        <a:spcBef>
                          <a:spcPct val="0"/>
                        </a:spcBef>
                        <a:spcAft>
                          <a:spcPct val="0"/>
                        </a:spcAft>
                        <a:buClrTx/>
                        <a:buSzTx/>
                        <a:buFontTx/>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Become greater digital citizens- broaden out technology offer. Train children on how to staff safe online.</a:t>
                      </a:r>
                    </a:p>
                    <a:p>
                      <a:pPr marL="0" marR="0" lvl="0" indent="0" algn="just" defTabSz="685800" rtl="0" eaLnBrk="1" fontAlgn="base" latinLnBrk="0" hangingPunct="1">
                        <a:lnSpc>
                          <a:spcPct val="115000"/>
                        </a:lnSpc>
                        <a:spcBef>
                          <a:spcPct val="0"/>
                        </a:spcBef>
                        <a:spcAft>
                          <a:spcPct val="0"/>
                        </a:spcAft>
                        <a:buClrTx/>
                        <a:buSzTx/>
                        <a:buFontTx/>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Use C10 toolkit regularly to build futureproof skills.</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rPr>
                        <a:t>Teach Owl learning values explicitly- review confidence and perseverance.</a:t>
                      </a:r>
                      <a:r>
                        <a:rPr lang="en-GB" altLang="en-US" sz="1050" b="0" i="0" u="none" strike="noStrike" cap="none" normalizeH="0" baseline="0" dirty="0">
                          <a:ln>
                            <a:noFill/>
                          </a:ln>
                          <a:solidFill>
                            <a:schemeClr val="tx1"/>
                          </a:solidFill>
                          <a:effectLst/>
                          <a:latin typeface="Garamond"/>
                        </a:rPr>
                        <a:t> </a:t>
                      </a:r>
                      <a:endParaRPr kumimoji="0" lang="en-GB" altLang="en-US" sz="1050" b="0" i="0" u="none" strike="noStrike" cap="none" normalizeH="0" baseline="0" dirty="0">
                        <a:ln>
                          <a:noFill/>
                        </a:ln>
                        <a:solidFill>
                          <a:schemeClr val="tx1"/>
                        </a:solidFill>
                        <a:effectLst/>
                        <a:latin typeface="Garamond"/>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37812345"/>
                  </a:ext>
                </a:extLst>
              </a:tr>
              <a:tr h="774617">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Empowered children:</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rtl="0" eaLnBrk="1" fontAlgn="base" latinLnBrk="0" hangingPunct="1">
                        <a:lnSpc>
                          <a:spcPct val="115000"/>
                        </a:lnSpc>
                        <a:spcBef>
                          <a:spcPct val="0"/>
                        </a:spcBef>
                        <a:spcAft>
                          <a:spcPct val="0"/>
                        </a:spcAft>
                        <a:buClrTx/>
                        <a:buSzTx/>
                        <a:buFontTx/>
                        <a:buNone/>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As Jesus empowered others so we empower children</a:t>
                      </a:r>
                      <a:r>
                        <a:rPr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Assertive , yet polite children</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Lead own learning and support learning of others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All of these in order to be a good person, citizen, parent, employee , team member or leader so that children are ambassadors outside of the school environment.</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rtl="0" eaLnBrk="1" fontAlgn="base" latinLnBrk="0" hangingPunct="1">
                        <a:lnSpc>
                          <a:spcPct val="115000"/>
                        </a:lnSpc>
                        <a:spcBef>
                          <a:spcPct val="0"/>
                        </a:spcBef>
                        <a:spcAft>
                          <a:spcPct val="0"/>
                        </a:spcAft>
                        <a:buClrTx/>
                        <a:buSzTx/>
                        <a:buFont typeface="Arial" panose="020B0604020202020204" pitchFamily="34" charset="0"/>
                        <a:buNone/>
                      </a:pPr>
                      <a:r>
                        <a:rPr kumimoji="0" lang="en-GB" altLang="en-US" sz="1050" b="0" i="0" u="none" strike="noStrike" cap="none" normalizeH="0" baseline="0" dirty="0">
                          <a:ln>
                            <a:noFill/>
                          </a:ln>
                          <a:solidFill>
                            <a:schemeClr val="tx1"/>
                          </a:solidFill>
                          <a:effectLst/>
                          <a:latin typeface="Garamond"/>
                        </a:rPr>
                        <a:t>Pupils should become confident to talk about difficult issues in a measured approach. Continue to hold difficult discussions and model these.</a:t>
                      </a:r>
                      <a:r>
                        <a:rPr lang="en-GB" altLang="en-US" sz="1050" b="0" i="0" u="none" strike="noStrike" cap="none" normalizeH="0" baseline="0" dirty="0">
                          <a:ln>
                            <a:noFill/>
                          </a:ln>
                          <a:solidFill>
                            <a:schemeClr val="tx1"/>
                          </a:solidFill>
                          <a:effectLst/>
                          <a:latin typeface="Garamond"/>
                        </a:rPr>
                        <a:t> </a:t>
                      </a:r>
                      <a:endParaRPr kumimoji="0" lang="en-GB" altLang="en-US" sz="1050" b="0" i="0" u="none" strike="noStrike" cap="none" normalizeH="0" baseline="0" dirty="0">
                        <a:ln>
                          <a:noFill/>
                        </a:ln>
                        <a:solidFill>
                          <a:schemeClr val="tx1"/>
                        </a:solidFill>
                        <a:effectLst/>
                        <a:latin typeface="Garamond"/>
                      </a:endParaRPr>
                    </a:p>
                    <a:p>
                      <a:pPr marL="0" marR="0" lvl="0" indent="0" algn="just" rtl="0" eaLnBrk="1" fontAlgn="base" latinLnBrk="0" hangingPunct="1">
                        <a:lnSpc>
                          <a:spcPct val="115000"/>
                        </a:lnSpc>
                        <a:spcBef>
                          <a:spcPct val="0"/>
                        </a:spcBef>
                        <a:spcAft>
                          <a:spcPct val="0"/>
                        </a:spcAft>
                        <a:buClrTx/>
                        <a:buSzTx/>
                        <a:buFont typeface="Arial" panose="020B0604020202020204" pitchFamily="34" charset="0"/>
                        <a:buNone/>
                      </a:pPr>
                      <a:r>
                        <a:rPr kumimoji="0" lang="en-GB" altLang="en-US" sz="1050" b="0" i="0" u="none" strike="noStrike" cap="none" normalizeH="0" baseline="0" dirty="0">
                          <a:ln>
                            <a:noFill/>
                          </a:ln>
                          <a:solidFill>
                            <a:schemeClr val="tx1"/>
                          </a:solidFill>
                          <a:effectLst/>
                          <a:latin typeface="Garamond"/>
                        </a:rPr>
                        <a:t>Model and teach</a:t>
                      </a:r>
                      <a:r>
                        <a:rPr lang="en-GB" altLang="en-US" sz="1050" b="0" i="0" u="none" strike="noStrike" cap="none" normalizeH="0" baseline="0" dirty="0">
                          <a:ln>
                            <a:noFill/>
                          </a:ln>
                          <a:solidFill>
                            <a:schemeClr val="tx1"/>
                          </a:solidFill>
                          <a:effectLst/>
                          <a:latin typeface="Garamond"/>
                        </a:rPr>
                        <a:t> </a:t>
                      </a:r>
                      <a:r>
                        <a:rPr kumimoji="0" lang="en-GB" altLang="en-US" sz="1050" b="0" i="0" u="none" strike="noStrike" cap="none" normalizeH="0" baseline="0" dirty="0">
                          <a:ln>
                            <a:noFill/>
                          </a:ln>
                          <a:solidFill>
                            <a:schemeClr val="tx1"/>
                          </a:solidFill>
                          <a:effectLst/>
                          <a:latin typeface="Garamond"/>
                        </a:rPr>
                        <a:t> how to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challenge issues effectively.</a:t>
                      </a:r>
                    </a:p>
                    <a:p>
                      <a:pPr marL="171450" marR="0" lvl="0" indent="-171450" algn="just" defTabSz="685800" rtl="0" eaLnBrk="1" fontAlgn="base" latinLnBrk="0" hangingPunct="1">
                        <a:lnSpc>
                          <a:spcPct val="115000"/>
                        </a:lnSpc>
                        <a:spcBef>
                          <a:spcPct val="0"/>
                        </a:spcBef>
                        <a:spcAft>
                          <a:spcPct val="0"/>
                        </a:spcAft>
                        <a:buClrTx/>
                        <a:buSzTx/>
                        <a:buFont typeface="Arial" panose="020B0604020202020204" pitchFamily="34" charset="0"/>
                        <a:buChar char="B"/>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08920469"/>
                  </a:ext>
                </a:extLst>
              </a:tr>
              <a:tr h="774617">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progressing to reach their potential academically, socially and emotionally</a:t>
                      </a:r>
                    </a:p>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Jesus said- Let the Children come to me for of such is the Kingdom of Heaven</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Results are above their starting points.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Tx/>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Confident, well rounded individuals.</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Results to be</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above National</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914400" rtl="0" eaLnBrk="1" fontAlgn="base" latinLnBrk="0" hangingPunct="1">
                        <a:lnSpc>
                          <a:spcPct val="115000"/>
                        </a:lnSpc>
                        <a:spcBef>
                          <a:spcPct val="0"/>
                        </a:spcBef>
                        <a:spcAft>
                          <a:spcPct val="0"/>
                        </a:spcAft>
                        <a:buClrTx/>
                        <a:buSzTx/>
                        <a:buFont typeface="Garamond" panose="02020404030301010803" pitchFamily="18" charset="0"/>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who know what they want from life</a:t>
                      </a:r>
                    </a:p>
                    <a:p>
                      <a:pPr marL="0" marR="0" lvl="0" indent="0" algn="just" defTabSz="914400" rtl="0" eaLnBrk="1" fontAlgn="base" latinLnBrk="0" hangingPunct="1">
                        <a:lnSpc>
                          <a:spcPct val="115000"/>
                        </a:lnSpc>
                        <a:spcBef>
                          <a:spcPct val="0"/>
                        </a:spcBef>
                        <a:spcAft>
                          <a:spcPct val="0"/>
                        </a:spcAft>
                        <a:buClrTx/>
                        <a:buSzTx/>
                        <a:buFont typeface="Garamond" panose="02020404030301010803" pitchFamily="18" charset="0"/>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who have high aspirations</a:t>
                      </a: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Raise profile of all subjects – we want to live a full and unnarrowed life.</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89338828"/>
                  </a:ext>
                </a:extLst>
              </a:tr>
              <a:tr h="774617">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Strong understanding of how to be a lifelong learner</a:t>
                      </a: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rtl="0" eaLnBrk="1" fontAlgn="base" latinLnBrk="0" hangingPunct="1">
                        <a:lnSpc>
                          <a:spcPct val="115000"/>
                        </a:lnSpc>
                        <a:spcBef>
                          <a:spcPct val="0"/>
                        </a:spcBef>
                        <a:spcAft>
                          <a:spcPct val="0"/>
                        </a:spcAft>
                        <a:buClrTx/>
                        <a:buSzTx/>
                        <a:buFontTx/>
                        <a:buNone/>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Jesus was a teacher educating people in the ways of God. We then show how learning never stops</a:t>
                      </a:r>
                      <a:r>
                        <a:rPr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For children to become sharers of idea and become lifelong learners.</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Show an increase in more children achieving higher in learning behaviours reported to parents.</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Focus on skills needed to shape life.</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Learning shared to parents./ children via Tapestry and Seesaw and class blogs.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defRPr/>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That children can improve their own knowledge independently through using a wide range of resources.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2645533"/>
                  </a:ext>
                </a:extLst>
              </a:tr>
              <a:tr h="464770">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To develop own area of personal interest</a:t>
                      </a:r>
                    </a:p>
                    <a:p>
                      <a:pPr marL="0" marR="0" lvl="0" indent="0" algn="l" rtl="0" eaLnBrk="1" fontAlgn="base" latinLnBrk="0" hangingPunct="1">
                        <a:lnSpc>
                          <a:spcPct val="115000"/>
                        </a:lnSpc>
                        <a:spcBef>
                          <a:spcPct val="0"/>
                        </a:spcBef>
                        <a:spcAft>
                          <a:spcPct val="0"/>
                        </a:spcAft>
                        <a:buClrTx/>
                        <a:buSzTx/>
                        <a:buFontTx/>
                        <a:buNone/>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Parable of the Talents Matthew ( We can’t buy them!)</a:t>
                      </a:r>
                      <a:r>
                        <a:rPr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are proud of their gifts and talents.</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Opportunities to showcase these are not missed.</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 typeface="Arial" panose="020B0604020202020204" pitchFamily="34"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Opportunities to showcase and celebrate are not missed. We should build in more and continue to celebrate talents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788611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E8EEC18-527C-4BDF-9194-9D975CFFA521}"/>
              </a:ext>
            </a:extLst>
          </p:cNvPr>
          <p:cNvGraphicFramePr>
            <a:graphicFrameLocks noGrp="1"/>
          </p:cNvGraphicFramePr>
          <p:nvPr>
            <p:ph idx="1"/>
            <p:extLst>
              <p:ext uri="{D42A27DB-BD31-4B8C-83A1-F6EECF244321}">
                <p14:modId xmlns:p14="http://schemas.microsoft.com/office/powerpoint/2010/main" val="1354055556"/>
              </p:ext>
            </p:extLst>
          </p:nvPr>
        </p:nvGraphicFramePr>
        <p:xfrm>
          <a:off x="148759" y="458047"/>
          <a:ext cx="8834462" cy="6311460"/>
        </p:xfrm>
        <a:graphic>
          <a:graphicData uri="http://schemas.openxmlformats.org/drawingml/2006/table">
            <a:tbl>
              <a:tblPr/>
              <a:tblGrid>
                <a:gridCol w="1402772">
                  <a:extLst>
                    <a:ext uri="{9D8B030D-6E8A-4147-A177-3AD203B41FA5}">
                      <a16:colId xmlns:a16="http://schemas.microsoft.com/office/drawing/2014/main" val="3868421014"/>
                    </a:ext>
                  </a:extLst>
                </a:gridCol>
                <a:gridCol w="7431690">
                  <a:extLst>
                    <a:ext uri="{9D8B030D-6E8A-4147-A177-3AD203B41FA5}">
                      <a16:colId xmlns:a16="http://schemas.microsoft.com/office/drawing/2014/main" val="4039705257"/>
                    </a:ext>
                  </a:extLst>
                </a:gridCol>
              </a:tblGrid>
              <a:tr h="1166265">
                <a:tc gridSpan="2">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1600" b="1" i="0" u="none" strike="noStrike" cap="none" normalizeH="0" baseline="0" dirty="0">
                          <a:ln>
                            <a:noFill/>
                          </a:ln>
                          <a:solidFill>
                            <a:srgbClr val="000000"/>
                          </a:solidFill>
                          <a:effectLst/>
                          <a:latin typeface="Garamond"/>
                          <a:ea typeface="Calibri" panose="020F0502020204030204" pitchFamily="34" charset="0"/>
                          <a:cs typeface="Times New Roman"/>
                        </a:rPr>
                        <a:t>Educating for Hope and Aspiration</a:t>
                      </a:r>
                      <a:endParaRPr kumimoji="0" lang="en-GB" altLang="en-US" sz="1600" b="1"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ctr" rtl="0" eaLnBrk="1" fontAlgn="base" latinLnBrk="0" hangingPunct="1">
                        <a:lnSpc>
                          <a:spcPct val="100000"/>
                        </a:lnSpc>
                        <a:spcBef>
                          <a:spcPct val="0"/>
                        </a:spcBef>
                        <a:spcAft>
                          <a:spcPct val="0"/>
                        </a:spcAft>
                        <a:buClrTx/>
                        <a:buSzTx/>
                        <a:buFontTx/>
                        <a:buNone/>
                      </a:pPr>
                      <a:r>
                        <a:rPr kumimoji="0" lang="en-GB" altLang="en-US" sz="1600" b="1" i="0" u="none" strike="noStrike" cap="none" normalizeH="0" baseline="0" dirty="0">
                          <a:ln>
                            <a:noFill/>
                          </a:ln>
                          <a:solidFill>
                            <a:schemeClr val="tx1"/>
                          </a:solidFill>
                          <a:effectLst/>
                          <a:latin typeface="Garamond"/>
                          <a:ea typeface="Calibri" panose="020F0502020204030204" pitchFamily="34" charset="0"/>
                          <a:cs typeface="Times New Roman"/>
                        </a:rPr>
                        <a:t>Why this is important to us as a Christian Community: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Enabling young people to flourish into the full potential that God created them with.</a:t>
                      </a:r>
                      <a:endPar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ctr" defTabSz="914400">
                        <a:lnSpc>
                          <a:spcPct val="100000"/>
                        </a:lnSpc>
                        <a:spcBef>
                          <a:spcPts val="0"/>
                        </a:spcBef>
                        <a:spcAft>
                          <a:spcPts val="100"/>
                        </a:spcAft>
                        <a:buClrTx/>
                        <a:buSzTx/>
                        <a:buFontTx/>
                        <a:buNone/>
                        <a:tabLst/>
                      </a:pPr>
                      <a:r>
                        <a:rPr lang="en-GB" altLang="en-US" sz="1600" b="1" i="0" u="none" strike="noStrike" cap="none" normalizeH="0" baseline="0" dirty="0">
                          <a:ln>
                            <a:noFill/>
                          </a:ln>
                          <a:solidFill>
                            <a:srgbClr val="000000"/>
                          </a:solidFill>
                          <a:effectLst/>
                          <a:latin typeface="Garamond"/>
                          <a:ea typeface="Calibri" panose="020F0502020204030204" pitchFamily="34" charset="0"/>
                          <a:cs typeface="Times New Roman"/>
                        </a:rPr>
                        <a:t>Promise</a:t>
                      </a:r>
                      <a:r>
                        <a:rPr kumimoji="0" lang="en-GB" altLang="en-US" sz="1600" b="1" i="0" u="none" strike="noStrike" cap="none" normalizeH="0" baseline="0" dirty="0">
                          <a:ln>
                            <a:noFill/>
                          </a:ln>
                          <a:solidFill>
                            <a:srgbClr val="000000"/>
                          </a:solidFill>
                          <a:effectLst/>
                          <a:latin typeface="Garamond"/>
                          <a:ea typeface="Calibri" panose="020F0502020204030204" pitchFamily="34" charset="0"/>
                          <a:cs typeface="Times New Roman"/>
                        </a:rPr>
                        <a:t>:</a:t>
                      </a:r>
                      <a:r>
                        <a:rPr kumimoji="0" lang="en-GB" altLang="en-US" sz="1600" b="1" i="1" u="none" strike="noStrike" cap="none" normalizeH="0" baseline="0" dirty="0">
                          <a:ln>
                            <a:noFill/>
                          </a:ln>
                          <a:solidFill>
                            <a:srgbClr val="000000"/>
                          </a:solidFill>
                          <a:effectLst/>
                          <a:latin typeface="Garamond"/>
                          <a:ea typeface="Calibri" panose="020F0502020204030204" pitchFamily="34" charset="0"/>
                          <a:cs typeface="Times New Roman"/>
                        </a:rPr>
                        <a:t> </a:t>
                      </a:r>
                      <a:r>
                        <a:rPr kumimoji="0" lang="en-GB" altLang="en-US" sz="1600" b="0" i="1" u="none" strike="noStrike" cap="none" normalizeH="0" baseline="0" dirty="0">
                          <a:ln>
                            <a:noFill/>
                          </a:ln>
                          <a:solidFill>
                            <a:srgbClr val="000000"/>
                          </a:solidFill>
                          <a:effectLst/>
                          <a:latin typeface="Garamond"/>
                          <a:ea typeface="Calibri" panose="020F0502020204030204" pitchFamily="34" charset="0"/>
                          <a:cs typeface="Times New Roman"/>
                        </a:rPr>
                        <a:t>To inspire and enrich lives beyond current opportunities and experiences in order to open minds to the potential their future holds</a:t>
                      </a:r>
                      <a:endPar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extLst>
                  <a:ext uri="{0D108BD9-81ED-4DB2-BD59-A6C34878D82A}">
                    <a16:rowId xmlns:a16="http://schemas.microsoft.com/office/drawing/2014/main" val="4122232920"/>
                  </a:ext>
                </a:extLst>
              </a:tr>
              <a:tr h="1590354">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600" b="1" i="0" u="none" strike="noStrike" cap="none" normalizeH="0" baseline="0" dirty="0">
                          <a:ln>
                            <a:noFill/>
                          </a:ln>
                          <a:solidFill>
                            <a:schemeClr val="tx1"/>
                          </a:solidFill>
                          <a:effectLst/>
                          <a:latin typeface="Garamond"/>
                          <a:cs typeface="Times New Roman"/>
                        </a:rPr>
                        <a:t>Why is this important?</a:t>
                      </a:r>
                      <a:endParaRPr kumimoji="0" lang="en-GB" altLang="en-US" sz="1600" b="1"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In the drama of ongoing life, how we learn to approach the future is crucial. Good schools open up horizons of hope and aspiration, and guide pupils into ways of fulfilling them. They also cope wisely with things and people going wrong. There are resources for healing, repair and renewal; repentance, forgiveness, truth and reconciliation are possible; and meaning, trust, generosity, compassion and hope are more fundamental than meaninglessness, suspicion, selfishness, hardheartedness and despair.</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7440046"/>
                  </a:ext>
                </a:extLst>
              </a:tr>
              <a:tr h="2080722">
                <a:tc>
                  <a:txBody>
                    <a:bodyPr/>
                    <a:lstStyle/>
                    <a:p>
                      <a:pPr marL="0" marR="0" lvl="0" indent="0" algn="l" rtl="0" eaLnBrk="1" fontAlgn="base" latinLnBrk="0" hangingPunct="1">
                        <a:lnSpc>
                          <a:spcPct val="115000"/>
                        </a:lnSpc>
                        <a:spcBef>
                          <a:spcPct val="0"/>
                        </a:spcBef>
                        <a:spcAft>
                          <a:spcPct val="0"/>
                        </a:spcAft>
                        <a:buClrTx/>
                        <a:buSzTx/>
                        <a:buFontTx/>
                        <a:buNone/>
                      </a:pPr>
                      <a:r>
                        <a:rPr kumimoji="0" lang="en-GB" altLang="en-US" sz="1600" b="1" i="0" u="none" strike="noStrike" cap="none" normalizeH="0" baseline="0" dirty="0">
                          <a:ln>
                            <a:noFill/>
                          </a:ln>
                          <a:solidFill>
                            <a:schemeClr val="tx1"/>
                          </a:solidFill>
                          <a:effectLst/>
                          <a:latin typeface="Garamond"/>
                        </a:rPr>
                        <a:t>What will the school do to support success?</a:t>
                      </a:r>
                      <a:r>
                        <a:rPr lang="en-GB" altLang="en-US" sz="1600" b="1" i="1" u="none" strike="noStrike" cap="none" normalizeH="0" baseline="0" dirty="0">
                          <a:ln>
                            <a:noFill/>
                          </a:ln>
                          <a:solidFill>
                            <a:schemeClr val="tx1"/>
                          </a:solidFill>
                          <a:effectLst/>
                          <a:latin typeface="Garamond"/>
                          <a:cs typeface="Times New Roman"/>
                        </a:rPr>
                        <a:t>  </a:t>
                      </a:r>
                      <a:endParaRPr kumimoji="0" lang="en-GB" altLang="en-US" sz="1600" b="1" i="1" u="none" strike="noStrike" cap="none" normalizeH="0" baseline="0">
                        <a:ln>
                          <a:noFill/>
                        </a:ln>
                        <a:solidFill>
                          <a:schemeClr val="tx1"/>
                        </a:solidFill>
                        <a:effectLst/>
                        <a:latin typeface="Garamond"/>
                        <a:ea typeface="Calibri" panose="020F0502020204030204" pitchFamily="34" charset="0"/>
                        <a:cs typeface="Times New Roman"/>
                      </a:endParaRPr>
                    </a:p>
                  </a:txBody>
                  <a:tcPr marL="58076" marR="5807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We should understand our communities hopes and aspirations. We</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should </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not limit our curriculum or just teach to the test. </a:t>
                      </a:r>
                      <a:endPar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We would wish a wide approach to pupil voice, fostering</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strong parent relationships. </a:t>
                      </a:r>
                      <a:r>
                        <a:rPr kumimoji="0" lang="en-GB" altLang="en-US" sz="1600" b="0" i="0" u="none" strike="noStrike" cap="none" normalizeH="0" baseline="0" dirty="0">
                          <a:ln>
                            <a:noFill/>
                          </a:ln>
                          <a:solidFill>
                            <a:schemeClr val="tx1"/>
                          </a:solidFill>
                          <a:effectLst/>
                          <a:latin typeface="Garamond"/>
                        </a:rPr>
                        <a:t>Working to increased community and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International School Links. We will enter competitions, lead debates and participate in sports competitions. We will exposure students</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through stories, visitors</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from industry and the arts. </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We should provide materials freely to create equality and equity. </a:t>
                      </a:r>
                      <a:r>
                        <a:rPr lang="en-GB" sz="1600" b="0" i="0" u="none" strike="noStrike" cap="none" normalizeH="0" baseline="0" noProof="0" dirty="0">
                          <a:ln>
                            <a:noFill/>
                          </a:ln>
                          <a:solidFill>
                            <a:schemeClr val="tx1"/>
                          </a:solidFill>
                          <a:effectLst/>
                          <a:latin typeface="Garamond"/>
                        </a:rPr>
                        <a:t>We should support a wide range of charities. </a:t>
                      </a:r>
                      <a:endPar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endParaRPr>
                    </a:p>
                    <a:p>
                      <a:endParaRPr lang="en-GB" sz="1600" dirty="0">
                        <a:solidFill>
                          <a:schemeClr val="tx1"/>
                        </a:solidFill>
                        <a:latin typeface="Garamond"/>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1935221"/>
                  </a:ext>
                </a:extLst>
              </a:tr>
              <a:tr h="1179517">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600" b="1" i="0" u="none" strike="noStrike" cap="none" normalizeH="0" baseline="0" dirty="0">
                          <a:ln>
                            <a:noFill/>
                          </a:ln>
                          <a:solidFill>
                            <a:schemeClr val="tx1"/>
                          </a:solidFill>
                          <a:effectLst/>
                          <a:latin typeface="Garamond"/>
                          <a:cs typeface="Times New Roman"/>
                        </a:rPr>
                        <a:t>What can </a:t>
                      </a:r>
                      <a:r>
                        <a:rPr lang="en-GB" sz="1600" b="1" i="0" u="none" strike="noStrike" cap="none" normalizeH="0" baseline="0" noProof="0" dirty="0">
                          <a:ln>
                            <a:noFill/>
                          </a:ln>
                          <a:solidFill>
                            <a:schemeClr val="tx1"/>
                          </a:solidFill>
                          <a:effectLst/>
                          <a:latin typeface="Garamond"/>
                        </a:rPr>
                        <a:t>families</a:t>
                      </a:r>
                      <a:r>
                        <a:rPr kumimoji="0" lang="en-GB" sz="1600" b="1" i="0" u="none" strike="noStrike" cap="none" normalizeH="0" baseline="0" noProof="0" dirty="0">
                          <a:ln>
                            <a:noFill/>
                          </a:ln>
                          <a:solidFill>
                            <a:schemeClr val="tx1"/>
                          </a:solidFill>
                          <a:effectLst/>
                          <a:latin typeface="Garamond"/>
                        </a:rPr>
                        <a:t> </a:t>
                      </a:r>
                      <a:r>
                        <a:rPr kumimoji="0" lang="en-GB" altLang="en-US" sz="1600" b="1" i="0" u="none" strike="noStrike" cap="none" normalizeH="0" baseline="0" dirty="0">
                          <a:ln>
                            <a:noFill/>
                          </a:ln>
                          <a:solidFill>
                            <a:schemeClr val="tx1"/>
                          </a:solidFill>
                          <a:effectLst/>
                          <a:latin typeface="Garamond"/>
                          <a:cs typeface="Times New Roman"/>
                        </a:rPr>
                        <a:t>do to support success?</a:t>
                      </a:r>
                      <a:endParaRPr kumimoji="0" lang="en-GB" altLang="en-US" sz="1600" b="1"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8076" marR="5807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buNone/>
                      </a:pPr>
                      <a:r>
                        <a:rPr kumimoji="0" lang="en-GB" sz="1600" b="0" i="0" u="none" strike="noStrike" kern="1200" cap="none" normalizeH="0" baseline="0" noProof="0" dirty="0">
                          <a:ln>
                            <a:noFill/>
                          </a:ln>
                          <a:solidFill>
                            <a:schemeClr val="tx1"/>
                          </a:solidFill>
                          <a:effectLst/>
                          <a:latin typeface="Garamond"/>
                          <a:ea typeface="+mn-ea"/>
                          <a:cs typeface="+mn-cs"/>
                        </a:rPr>
                        <a:t>Support aspiration, </a:t>
                      </a:r>
                      <a:r>
                        <a:rPr lang="en-GB" sz="1600" b="0" i="0" u="none" strike="noStrike" kern="1200" cap="none" normalizeH="0" baseline="0" noProof="0" dirty="0">
                          <a:ln>
                            <a:noFill/>
                          </a:ln>
                          <a:solidFill>
                            <a:schemeClr val="tx1"/>
                          </a:solidFill>
                          <a:effectLst/>
                          <a:latin typeface="Garamond"/>
                          <a:ea typeface="+mn-ea"/>
                          <a:cs typeface="+mn-cs"/>
                        </a:rPr>
                        <a:t>self-belief</a:t>
                      </a:r>
                      <a:r>
                        <a:rPr kumimoji="0" lang="en-GB" sz="1600" b="0" i="0" u="none" strike="noStrike" kern="1200" cap="none" normalizeH="0" baseline="0" noProof="0" dirty="0">
                          <a:ln>
                            <a:noFill/>
                          </a:ln>
                          <a:solidFill>
                            <a:schemeClr val="tx1"/>
                          </a:solidFill>
                          <a:effectLst/>
                          <a:latin typeface="Garamond"/>
                          <a:ea typeface="+mn-ea"/>
                          <a:cs typeface="+mn-cs"/>
                        </a:rPr>
                        <a:t> and confidence to pursue talents and gifts.</a:t>
                      </a:r>
                      <a:endParaRPr lang="en-US" sz="1600" b="0" i="0" u="none" strike="noStrike" kern="1200" cap="none" normalizeH="0" baseline="0">
                        <a:ln>
                          <a:noFill/>
                        </a:ln>
                        <a:solidFill>
                          <a:schemeClr val="tx1"/>
                        </a:solidFill>
                        <a:effectLst/>
                        <a:latin typeface="Garamond"/>
                        <a:ea typeface="+mn-ea"/>
                        <a:cs typeface="+mn-cs"/>
                      </a:endParaRPr>
                    </a:p>
                    <a:p>
                      <a:pPr lvl="0">
                        <a:buNone/>
                      </a:pPr>
                      <a:r>
                        <a:rPr lang="en-GB" sz="1600" b="0" i="0" u="none" strike="noStrike" kern="1200" cap="none" normalizeH="0" baseline="0" noProof="0" dirty="0">
                          <a:ln>
                            <a:noFill/>
                          </a:ln>
                          <a:solidFill>
                            <a:schemeClr val="tx1"/>
                          </a:solidFill>
                          <a:effectLst/>
                          <a:latin typeface="Garamond"/>
                          <a:ea typeface="+mn-ea"/>
                          <a:cs typeface="+mn-cs"/>
                        </a:rPr>
                        <a:t>Encourage an opening mind: understanding the variety of possibilities, and that all sorts of people doing all sorts of jobs and leading all sorts of lives make for a thriving woven together world.</a:t>
                      </a:r>
                      <a:endParaRPr kumimoji="0" lang="en-GB" sz="1600" b="0" i="0" u="none" strike="noStrike" kern="1200" cap="none" normalizeH="0" baseline="0" noProof="0" dirty="0">
                        <a:ln>
                          <a:noFill/>
                        </a:ln>
                        <a:solidFill>
                          <a:schemeClr val="tx1"/>
                        </a:solidFill>
                        <a:effectLst/>
                        <a:latin typeface="Garamond"/>
                        <a:ea typeface="+mn-ea"/>
                        <a:cs typeface="+mn-cs"/>
                      </a:endParaRPr>
                    </a:p>
                  </a:txBody>
                  <a:tcPr marL="57531" marR="57531"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5733460"/>
                  </a:ext>
                </a:extLst>
              </a:tr>
            </a:tbl>
          </a:graphicData>
        </a:graphic>
      </p:graphicFrame>
    </p:spTree>
    <p:extLst>
      <p:ext uri="{BB962C8B-B14F-4D97-AF65-F5344CB8AC3E}">
        <p14:creationId xmlns:p14="http://schemas.microsoft.com/office/powerpoint/2010/main" val="1207272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E8EEC18-527C-4BDF-9194-9D975CFFA521}"/>
              </a:ext>
            </a:extLst>
          </p:cNvPr>
          <p:cNvGraphicFramePr>
            <a:graphicFrameLocks noGrp="1"/>
          </p:cNvGraphicFramePr>
          <p:nvPr>
            <p:ph idx="1"/>
            <p:extLst>
              <p:ext uri="{D42A27DB-BD31-4B8C-83A1-F6EECF244321}">
                <p14:modId xmlns:p14="http://schemas.microsoft.com/office/powerpoint/2010/main" val="3188013857"/>
              </p:ext>
            </p:extLst>
          </p:nvPr>
        </p:nvGraphicFramePr>
        <p:xfrm>
          <a:off x="168294" y="364638"/>
          <a:ext cx="8800631" cy="6323876"/>
        </p:xfrm>
        <a:graphic>
          <a:graphicData uri="http://schemas.openxmlformats.org/drawingml/2006/table">
            <a:tbl>
              <a:tblPr/>
              <a:tblGrid>
                <a:gridCol w="2271974">
                  <a:extLst>
                    <a:ext uri="{9D8B030D-6E8A-4147-A177-3AD203B41FA5}">
                      <a16:colId xmlns:a16="http://schemas.microsoft.com/office/drawing/2014/main" val="3868421014"/>
                    </a:ext>
                  </a:extLst>
                </a:gridCol>
                <a:gridCol w="3506134">
                  <a:extLst>
                    <a:ext uri="{9D8B030D-6E8A-4147-A177-3AD203B41FA5}">
                      <a16:colId xmlns:a16="http://schemas.microsoft.com/office/drawing/2014/main" val="4039705257"/>
                    </a:ext>
                  </a:extLst>
                </a:gridCol>
                <a:gridCol w="3022523">
                  <a:extLst>
                    <a:ext uri="{9D8B030D-6E8A-4147-A177-3AD203B41FA5}">
                      <a16:colId xmlns:a16="http://schemas.microsoft.com/office/drawing/2014/main" val="202793382"/>
                    </a:ext>
                  </a:extLst>
                </a:gridCol>
              </a:tblGrid>
              <a:tr h="560845">
                <a:tc gridSpan="3">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lang="en-GB" altLang="en-US" sz="1200" b="1" i="0" u="none" strike="noStrike" cap="none" normalizeH="0" baseline="0" dirty="0">
                          <a:ln>
                            <a:noFill/>
                          </a:ln>
                          <a:solidFill>
                            <a:srgbClr val="000000"/>
                          </a:solidFill>
                          <a:effectLst/>
                          <a:latin typeface="Garamond"/>
                          <a:ea typeface="Calibri" panose="020F0502020204030204" pitchFamily="34" charset="0"/>
                          <a:cs typeface="Times New Roman"/>
                        </a:rPr>
                        <a:t>Educating</a:t>
                      </a:r>
                      <a:r>
                        <a:rPr kumimoji="0" lang="en-GB" altLang="en-US" sz="1200" b="1" i="0" u="none" strike="noStrike" cap="none" normalizeH="0" baseline="0" dirty="0">
                          <a:ln>
                            <a:noFill/>
                          </a:ln>
                          <a:solidFill>
                            <a:srgbClr val="000000"/>
                          </a:solidFill>
                          <a:effectLst/>
                          <a:latin typeface="Garamond"/>
                          <a:ea typeface="Calibri" panose="020F0502020204030204" pitchFamily="34" charset="0"/>
                          <a:cs typeface="Times New Roman"/>
                        </a:rPr>
                        <a:t> for Hope and Aspiration</a:t>
                      </a:r>
                      <a:endParaRPr kumimoji="0" lang="en-GB" altLang="en-US" sz="1200" b="1"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Garamond"/>
                          <a:ea typeface="Calibri" panose="020F0502020204030204" pitchFamily="34" charset="0"/>
                          <a:cs typeface="Times New Roman"/>
                        </a:rPr>
                        <a:t>Why this is important to us as a Christian Community: </a:t>
                      </a:r>
                      <a:r>
                        <a:rPr kumimoji="0" lang="en-GB" altLang="en-US" sz="1200" b="0" i="0" u="none" strike="noStrike" cap="none" normalizeH="0" baseline="0" dirty="0">
                          <a:ln>
                            <a:noFill/>
                          </a:ln>
                          <a:solidFill>
                            <a:schemeClr val="tx1"/>
                          </a:solidFill>
                          <a:effectLst/>
                          <a:latin typeface="Garamond"/>
                          <a:ea typeface="Calibri" panose="020F0502020204030204" pitchFamily="34" charset="0"/>
                          <a:cs typeface="Times New Roman"/>
                        </a:rPr>
                        <a:t>Enabling young people to flourish into the full potential that God created them with.</a:t>
                      </a:r>
                    </a:p>
                    <a:p>
                      <a:pPr marL="0" marR="0" lvl="0" indent="0" algn="ctr" rtl="0" eaLnBrk="1" fontAlgn="base" latinLnBrk="0" hangingPunct="1">
                        <a:lnSpc>
                          <a:spcPct val="100000"/>
                        </a:lnSpc>
                        <a:spcBef>
                          <a:spcPct val="0"/>
                        </a:spcBef>
                        <a:spcAft>
                          <a:spcPct val="0"/>
                        </a:spcAft>
                        <a:buClrTx/>
                        <a:buSzTx/>
                        <a:buFontTx/>
                        <a:buNone/>
                      </a:pPr>
                      <a:r>
                        <a:rPr kumimoji="0" lang="en-GB" altLang="en-US" sz="1200" b="1" i="1" u="none" strike="noStrike" cap="none" normalizeH="0" baseline="0" dirty="0">
                          <a:ln>
                            <a:noFill/>
                          </a:ln>
                          <a:solidFill>
                            <a:srgbClr val="000000"/>
                          </a:solidFill>
                          <a:effectLst/>
                          <a:latin typeface="Garamond"/>
                          <a:ea typeface="Calibri" panose="020F0502020204030204" pitchFamily="34" charset="0"/>
                          <a:cs typeface="Times New Roman"/>
                        </a:rPr>
                        <a:t>Promise : </a:t>
                      </a:r>
                      <a:r>
                        <a:rPr kumimoji="0" lang="en-GB" altLang="en-US" sz="1200" b="0" i="1" u="none" strike="noStrike" cap="none" normalizeH="0" baseline="0" dirty="0">
                          <a:ln>
                            <a:noFill/>
                          </a:ln>
                          <a:solidFill>
                            <a:srgbClr val="000000"/>
                          </a:solidFill>
                          <a:effectLst/>
                          <a:latin typeface="Garamond"/>
                          <a:ea typeface="Calibri" panose="020F0502020204030204" pitchFamily="34" charset="0"/>
                          <a:cs typeface="Times New Roman"/>
                        </a:rPr>
                        <a:t>To inspire and enrich lives beyond current opportunities and experiences</a:t>
                      </a:r>
                      <a:r>
                        <a:rPr lang="en-GB" altLang="en-US" sz="1200" b="0" i="1" u="none" strike="noStrike" cap="none" normalizeH="0" baseline="0" dirty="0">
                          <a:ln>
                            <a:noFill/>
                          </a:ln>
                          <a:solidFill>
                            <a:srgbClr val="000000"/>
                          </a:solidFill>
                          <a:effectLst/>
                          <a:latin typeface="Garamond"/>
                          <a:ea typeface="Calibri" panose="020F0502020204030204" pitchFamily="34" charset="0"/>
                          <a:cs typeface="Times New Roman"/>
                        </a:rPr>
                        <a:t> </a:t>
                      </a:r>
                      <a:r>
                        <a:rPr kumimoji="0" lang="en-GB" altLang="en-US" sz="1200" b="0" i="1" u="none" strike="noStrike" cap="none" normalizeH="0" baseline="0" dirty="0">
                          <a:ln>
                            <a:noFill/>
                          </a:ln>
                          <a:solidFill>
                            <a:srgbClr val="000000"/>
                          </a:solidFill>
                          <a:effectLst/>
                          <a:latin typeface="Garamond"/>
                          <a:ea typeface="Calibri" panose="020F0502020204030204" pitchFamily="34" charset="0"/>
                          <a:cs typeface="Times New Roman"/>
                        </a:rPr>
                        <a:t> in order to open minds to the potential their future holds</a:t>
                      </a:r>
                      <a:endParaRPr kumimoji="0" lang="en-GB" altLang="en-US" sz="120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22232920"/>
                  </a:ext>
                </a:extLst>
              </a:tr>
              <a:tr h="267069">
                <a:tc>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rPr>
                        <a:t>Learning potential aims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WHAT ARE WE TRYING TO ACHIEVE?</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800" b="1" i="0" u="none" strike="noStrike" cap="none" normalizeH="0" baseline="0" dirty="0">
                          <a:ln>
                            <a:noFill/>
                          </a:ln>
                          <a:solidFill>
                            <a:schemeClr val="tx1"/>
                          </a:solidFill>
                          <a:effectLst/>
                          <a:latin typeface="Garamond"/>
                        </a:rPr>
                        <a:t>Success characteristics</a:t>
                      </a:r>
                      <a:r>
                        <a:rPr lang="en-GB" altLang="en-US" sz="800" b="1" i="0" u="none" strike="noStrike" cap="none" normalizeH="0" baseline="0" dirty="0">
                          <a:ln>
                            <a:noFill/>
                          </a:ln>
                          <a:solidFill>
                            <a:schemeClr val="tx1"/>
                          </a:solidFill>
                          <a:effectLst/>
                          <a:latin typeface="Garamond"/>
                        </a:rPr>
                        <a:t> </a:t>
                      </a:r>
                      <a:endParaRPr kumimoji="0" lang="en-GB" altLang="en-US" sz="800" b="1" i="0" u="none" strike="noStrike" cap="none" normalizeH="0" baseline="0" dirty="0">
                        <a:ln>
                          <a:noFill/>
                        </a:ln>
                        <a:solidFill>
                          <a:schemeClr val="tx1"/>
                        </a:solidFill>
                        <a:effectLst/>
                        <a:latin typeface="Garamond"/>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rPr>
                        <a:t>WHAT DO WE DO ALREADY</a:t>
                      </a:r>
                      <a:endPar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Success characteristics</a:t>
                      </a:r>
                    </a:p>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WHAT SHOULD WE DO NEXT?</a:t>
                      </a:r>
                    </a:p>
                  </a:txBody>
                  <a:tcPr marL="57501" marR="5750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3064631197"/>
                  </a:ext>
                </a:extLst>
              </a:tr>
              <a:tr h="1215164">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Inspire beyond current opportunities and experiences broadening horizons and giving children the opportunities to see hear and experience variety of possibilities</a:t>
                      </a:r>
                    </a:p>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I can do all things through him who strengthens me</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rPr>
                        <a:t> Children are best version of themselves : confident , kind and self aware curious about the world and able to fulfil their god given potential .</a:t>
                      </a:r>
                      <a:r>
                        <a:rPr lang="en-GB" altLang="en-US" sz="1050" b="0" i="0" u="none" strike="noStrike" cap="none" normalizeH="0" baseline="0" dirty="0">
                          <a:ln>
                            <a:noFill/>
                          </a:ln>
                          <a:solidFill>
                            <a:schemeClr val="tx1"/>
                          </a:solidFill>
                          <a:effectLst/>
                          <a:latin typeface="Garamond"/>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Work to support so we are consistently being best version of self ( child and staff)</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Build this into our curriculum learning Journey plans</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3506558"/>
                  </a:ext>
                </a:extLst>
              </a:tr>
              <a:tr h="921388">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Develop hope and aspirations for the global community</a:t>
                      </a:r>
                    </a:p>
                    <a:p>
                      <a:pPr marL="0" marR="0" lvl="0" indent="0" algn="l" rtl="0" eaLnBrk="1" fontAlgn="base" latinLnBrk="0" hangingPunct="1">
                        <a:lnSpc>
                          <a:spcPct val="115000"/>
                        </a:lnSpc>
                        <a:spcBef>
                          <a:spcPct val="0"/>
                        </a:spcBef>
                        <a:spcAft>
                          <a:spcPct val="0"/>
                        </a:spcAft>
                        <a:buClrTx/>
                        <a:buSzTx/>
                        <a:buFontTx/>
                        <a:buNone/>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 But those who hope in the LORD will renew their strength. They will soar on wings like eagles; the will run and not grow weary.’</a:t>
                      </a:r>
                      <a:r>
                        <a:rPr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rPr>
                        <a:t> Community becomes heart of school</a:t>
                      </a:r>
                      <a:r>
                        <a:rPr lang="en-GB" altLang="en-US" sz="1050" b="0" i="0" u="none" strike="noStrike" cap="none" normalizeH="0" baseline="0" dirty="0">
                          <a:ln>
                            <a:noFill/>
                          </a:ln>
                          <a:solidFill>
                            <a:schemeClr val="tx1"/>
                          </a:solidFill>
                          <a:effectLst/>
                          <a:latin typeface="Garamond"/>
                        </a:rPr>
                        <a:t> </a:t>
                      </a:r>
                      <a:r>
                        <a:rPr kumimoji="0" lang="en-GB" altLang="en-US" sz="1050" b="0" i="0" u="none" strike="noStrike" cap="none" normalizeH="0" baseline="0" dirty="0">
                          <a:ln>
                            <a:noFill/>
                          </a:ln>
                          <a:solidFill>
                            <a:schemeClr val="tx1"/>
                          </a:solidFill>
                          <a:effectLst/>
                          <a:latin typeface="Garamond"/>
                        </a:rPr>
                        <a:t> rather than school heart of community.</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Rebuild trips and experiences</a:t>
                      </a: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Work on community projects such as Thrive, Fayres, fetes</a:t>
                      </a: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Continue to work for Peace on Pause Days- </a:t>
                      </a:r>
                      <a:r>
                        <a:rPr kumimoji="0" lang="en-GB" altLang="en-US" sz="1050" b="0" i="0" u="none" strike="noStrike" cap="none" normalizeH="0" baseline="0" dirty="0" err="1">
                          <a:ln>
                            <a:noFill/>
                          </a:ln>
                          <a:solidFill>
                            <a:schemeClr val="tx1"/>
                          </a:solidFill>
                          <a:effectLst/>
                          <a:latin typeface="Garamond"/>
                          <a:ea typeface="Calibri" panose="020F0502020204030204" pitchFamily="34" charset="0"/>
                          <a:cs typeface="Times New Roman"/>
                        </a:rPr>
                        <a:t>eg</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Ukraine</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Pursue</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refugee welcoming</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status</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64482913"/>
                  </a:ext>
                </a:extLst>
              </a:tr>
              <a:tr h="1081630">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Understanding others perspectives</a:t>
                      </a:r>
                    </a:p>
                    <a:p>
                      <a:pPr marL="0" marR="0" lvl="0" indent="0" algn="l" defTabSz="685800" rtl="0" eaLnBrk="1" fontAlgn="base" latinLnBrk="0" hangingPunct="1">
                        <a:lnSpc>
                          <a:spcPct val="115000"/>
                        </a:lnSpc>
                        <a:spcBef>
                          <a:spcPct val="0"/>
                        </a:spcBef>
                        <a:spcAft>
                          <a:spcPct val="0"/>
                        </a:spcAft>
                        <a:buClrTx/>
                        <a:buSzTx/>
                        <a:buFontTx/>
                        <a:buNone/>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1" u="none" strike="noStrike" cap="none" normalizeH="0" baseline="0" dirty="0">
                          <a:ln>
                            <a:noFill/>
                          </a:ln>
                          <a:solidFill>
                            <a:schemeClr val="tx1"/>
                          </a:solidFill>
                          <a:effectLst>
                            <a:outerShdw blurRad="38100" dist="38100" dir="2700000" algn="tl">
                              <a:srgbClr val="C0C0C0"/>
                            </a:outerShdw>
                          </a:effectLst>
                          <a:latin typeface="Garamond"/>
                          <a:ea typeface="Calibri" panose="020F0502020204030204" pitchFamily="34" charset="0"/>
                          <a:cs typeface="Times New Roman"/>
                        </a:rPr>
                        <a:t>Carry each other’s burdens and in this way you will fulfil the law of Christ</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Tolerant, patient, self aware considerate citizens of the world.</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Building of strong respectful relationships.</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Strong induction into the rainbow promise ethos for all children, staff and parents .</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Have a clear code of conduct for children, staff and families.</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Continue to build our unique Christian Ethos through Pause days and celebration of Life in all its fullness.</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2494499"/>
                  </a:ext>
                </a:extLst>
              </a:tr>
              <a:tr h="1041570">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Inclusive Education</a:t>
                      </a:r>
                    </a:p>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My command is this: love each other as I have loved you</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Awareness and respect for differences.</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Blind to difference and we see the person.</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who are open to discussions.</a:t>
                      </a:r>
                    </a:p>
                    <a:p>
                      <a:pPr marL="0" marR="0" lvl="0" indent="0" algn="just"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That we develop qualities of character that enable people to flourish together.</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attend a range of clubs.</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rPr>
                        <a:t>Invite a variety people into school</a:t>
                      </a:r>
                      <a:r>
                        <a:rPr lang="en-GB" altLang="en-US" sz="1050" b="0" i="0" u="none" strike="noStrike" cap="none" normalizeH="0" baseline="0" dirty="0">
                          <a:ln>
                            <a:noFill/>
                          </a:ln>
                          <a:solidFill>
                            <a:schemeClr val="tx1"/>
                          </a:solidFill>
                          <a:effectLst/>
                          <a:latin typeface="Garamond"/>
                        </a:rPr>
                        <a:t> </a:t>
                      </a:r>
                      <a:r>
                        <a:rPr kumimoji="0" lang="en-GB" altLang="en-US" sz="1050" b="0" i="0" u="none" strike="noStrike" cap="none" normalizeH="0" baseline="0" dirty="0">
                          <a:ln>
                            <a:noFill/>
                          </a:ln>
                          <a:solidFill>
                            <a:schemeClr val="tx1"/>
                          </a:solidFill>
                          <a:effectLst/>
                          <a:latin typeface="Garamond"/>
                        </a:rPr>
                        <a:t> to share experiences and celebrations.</a:t>
                      </a: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Promise for Quality first teaching</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written.</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171450" marR="0" lvl="0" indent="-171450" algn="just" defTabSz="685800" rtl="0" eaLnBrk="1" fontAlgn="base" latinLnBrk="0" hangingPunct="1">
                        <a:lnSpc>
                          <a:spcPct val="115000"/>
                        </a:lnSpc>
                        <a:spcBef>
                          <a:spcPct val="0"/>
                        </a:spcBef>
                        <a:spcAft>
                          <a:spcPct val="0"/>
                        </a:spcAft>
                        <a:buClrTx/>
                        <a:buSzTx/>
                        <a:buFont typeface="Garamond" panose="02020404030301010803" pitchFamily="18" charset="0"/>
                        <a:buChar char="B"/>
                        <a:tabLst/>
                      </a:pP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9060066"/>
                  </a:ext>
                </a:extLst>
              </a:tr>
              <a:tr h="1041570">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l" rtl="0" eaLnBrk="1" fontAlgn="base" latinLnBrk="0" hangingPunct="1">
                        <a:lnSpc>
                          <a:spcPct val="115000"/>
                        </a:lnSpc>
                        <a:spcBef>
                          <a:spcPct val="0"/>
                        </a:spcBef>
                        <a:spcAft>
                          <a:spcPct val="0"/>
                        </a:spcAft>
                        <a:buClrTx/>
                        <a:buSzTx/>
                        <a:buFontTx/>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To build character and resilience for life</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l" defTabSz="685800" rtl="0" eaLnBrk="1" fontAlgn="base" latinLnBrk="0" hangingPunct="1">
                        <a:lnSpc>
                          <a:spcPct val="115000"/>
                        </a:lnSpc>
                        <a:spcBef>
                          <a:spcPct val="0"/>
                        </a:spcBef>
                        <a:spcAft>
                          <a:spcPct val="0"/>
                        </a:spcAft>
                        <a:buClrTx/>
                        <a:buSzTx/>
                        <a:buFontTx/>
                        <a:buNone/>
                        <a:tabLst/>
                      </a:pPr>
                      <a:r>
                        <a:rPr kumimoji="0" lang="en-GB" altLang="en-US" sz="1050" b="0" i="1" u="none" strike="noStrike" cap="none" normalizeH="0" baseline="0" dirty="0">
                          <a:ln>
                            <a:noFill/>
                          </a:ln>
                          <a:solidFill>
                            <a:schemeClr val="tx1"/>
                          </a:solidFill>
                          <a:effectLst/>
                          <a:latin typeface="Garamond"/>
                          <a:ea typeface="Calibri" panose="020F0502020204030204" pitchFamily="34" charset="0"/>
                          <a:cs typeface="Times New Roman"/>
                        </a:rPr>
                        <a:t>Let your light shine before others, that they may see your good deeds and glorify your Father in heaven</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685800">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defTabSz="6858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Respect for self and others.</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Respect in high expectations we share.</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Children who succeed in interviews.</a:t>
                      </a:r>
                    </a:p>
                    <a:p>
                      <a:pPr marL="0" marR="0" lvl="0" indent="0" algn="just" defTabSz="685800" rtl="0" eaLnBrk="1" fontAlgn="base" latinLnBrk="0" hangingPunct="1">
                        <a:lnSpc>
                          <a:spcPct val="115000"/>
                        </a:lnSpc>
                        <a:spcBef>
                          <a:spcPct val="0"/>
                        </a:spcBef>
                        <a:spcAft>
                          <a:spcPct val="0"/>
                        </a:spcAft>
                        <a:buClrTx/>
                        <a:buSzTx/>
                        <a:buFontTx/>
                        <a:buNone/>
                        <a:tabLst/>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Successful transition to secondary.</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Help to support children to become ambitious and aspirational.</a:t>
                      </a:r>
                    </a:p>
                    <a:p>
                      <a:pPr marL="0" marR="0" lvl="0" indent="0" algn="just" rtl="0" eaLnBrk="1" fontAlgn="base" latinLnBrk="0" hangingPunct="1">
                        <a:lnSpc>
                          <a:spcPct val="115000"/>
                        </a:lnSpc>
                        <a:spcBef>
                          <a:spcPct val="0"/>
                        </a:spcBef>
                        <a:spcAft>
                          <a:spcPct val="0"/>
                        </a:spcAft>
                        <a:buClrTx/>
                        <a:buSzTx/>
                        <a:buFont typeface="Garamond" panose="02020404030301010803" pitchFamily="18" charset="0"/>
                        <a:buNone/>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Improved</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attendance ( post COVID).</a:t>
                      </a:r>
                      <a:r>
                        <a:rPr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 </a:t>
                      </a:r>
                      <a:endPar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endParaRP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Encourage parents to share their careers with us.</a:t>
                      </a: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Build in understanding of disability awareness.</a:t>
                      </a:r>
                    </a:p>
                    <a:p>
                      <a:pPr marL="0" marR="0" lvl="0" indent="0" algn="just" defTabSz="685800" rtl="0" eaLnBrk="1" fontAlgn="base" latinLnBrk="0" hangingPunct="1">
                        <a:lnSpc>
                          <a:spcPct val="115000"/>
                        </a:lnSpc>
                        <a:spcBef>
                          <a:spcPct val="0"/>
                        </a:spcBef>
                        <a:spcAft>
                          <a:spcPct val="0"/>
                        </a:spcAft>
                        <a:buClrTx/>
                        <a:buSzTx/>
                        <a:buFont typeface="Garamond" panose="02020404030301010803" pitchFamily="18" charset="0"/>
                        <a:buNone/>
                        <a:tabLst/>
                        <a:defRPr/>
                      </a:pPr>
                      <a:r>
                        <a:rPr kumimoji="0" lang="en-GB" altLang="en-US" sz="1050" b="0" i="0" u="none" strike="noStrike" cap="none" normalizeH="0" baseline="0" dirty="0">
                          <a:ln>
                            <a:noFill/>
                          </a:ln>
                          <a:solidFill>
                            <a:schemeClr val="tx1"/>
                          </a:solidFill>
                          <a:effectLst/>
                          <a:latin typeface="Garamond"/>
                          <a:ea typeface="Calibri" panose="020F0502020204030204" pitchFamily="34" charset="0"/>
                          <a:cs typeface="Times New Roman"/>
                        </a:rPr>
                        <a:t>Build more links to older students.</a:t>
                      </a:r>
                    </a:p>
                  </a:txBody>
                  <a:tcPr marL="57499" marR="5749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007611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D5E174E-1EA4-4A1D-B0E9-BFC045D3B335}"/>
              </a:ext>
            </a:extLst>
          </p:cNvPr>
          <p:cNvGraphicFramePr>
            <a:graphicFrameLocks noGrp="1"/>
          </p:cNvGraphicFramePr>
          <p:nvPr>
            <p:ph idx="1"/>
            <p:extLst>
              <p:ext uri="{D42A27DB-BD31-4B8C-83A1-F6EECF244321}">
                <p14:modId xmlns:p14="http://schemas.microsoft.com/office/powerpoint/2010/main" val="2535662616"/>
              </p:ext>
            </p:extLst>
          </p:nvPr>
        </p:nvGraphicFramePr>
        <p:xfrm>
          <a:off x="182319" y="420736"/>
          <a:ext cx="8785099" cy="6109837"/>
        </p:xfrm>
        <a:graphic>
          <a:graphicData uri="http://schemas.openxmlformats.org/drawingml/2006/table">
            <a:tbl>
              <a:tblPr firstRow="1" firstCol="1" bandRow="1">
                <a:tableStyleId>{5940675A-B579-460E-94D1-54222C63F5DA}</a:tableStyleId>
              </a:tblPr>
              <a:tblGrid>
                <a:gridCol w="1402772">
                  <a:extLst>
                    <a:ext uri="{9D8B030D-6E8A-4147-A177-3AD203B41FA5}">
                      <a16:colId xmlns:a16="http://schemas.microsoft.com/office/drawing/2014/main" val="20000"/>
                    </a:ext>
                  </a:extLst>
                </a:gridCol>
                <a:gridCol w="7382327">
                  <a:extLst>
                    <a:ext uri="{9D8B030D-6E8A-4147-A177-3AD203B41FA5}">
                      <a16:colId xmlns:a16="http://schemas.microsoft.com/office/drawing/2014/main" val="1701908160"/>
                    </a:ext>
                  </a:extLst>
                </a:gridCol>
              </a:tblGrid>
              <a:tr h="1267744">
                <a:tc gridSpan="2">
                  <a:txBody>
                    <a:bodyPr/>
                    <a:lstStyle/>
                    <a:p>
                      <a:pPr marL="0" marR="0" indent="0" algn="ctr" rtl="0" eaLnBrk="1" fontAlgn="auto" latinLnBrk="0" hangingPunct="1">
                        <a:lnSpc>
                          <a:spcPct val="115000"/>
                        </a:lnSpc>
                        <a:spcBef>
                          <a:spcPts val="0"/>
                        </a:spcBef>
                        <a:spcAft>
                          <a:spcPts val="0"/>
                        </a:spcAft>
                        <a:buClrTx/>
                        <a:buSzTx/>
                        <a:buFontTx/>
                        <a:buNone/>
                      </a:pPr>
                      <a:r>
                        <a:rPr kumimoji="0" lang="en-GB" sz="1400" b="1" kern="1200" dirty="0">
                          <a:solidFill>
                            <a:schemeClr val="dk1"/>
                          </a:solidFill>
                          <a:effectLst/>
                          <a:latin typeface="Garamond"/>
                          <a:ea typeface="+mn-ea"/>
                          <a:cs typeface="+mn-cs"/>
                        </a:rPr>
                        <a:t>Educating for Community and Living Well Together</a:t>
                      </a:r>
                      <a:endParaRPr lang="en-GB" sz="1400" b="1" dirty="0">
                        <a:latin typeface="Garamond"/>
                      </a:endParaRPr>
                    </a:p>
                    <a:p>
                      <a:pPr marL="0" marR="0" lvl="0" indent="0" algn="ctr" rtl="0" eaLnBrk="1" fontAlgn="auto" latinLnBrk="0" hangingPunct="1">
                        <a:lnSpc>
                          <a:spcPct val="115000"/>
                        </a:lnSpc>
                        <a:spcBef>
                          <a:spcPts val="0"/>
                        </a:spcBef>
                        <a:spcAft>
                          <a:spcPts val="0"/>
                        </a:spcAft>
                        <a:buClrTx/>
                        <a:buSzTx/>
                        <a:buFontTx/>
                        <a:buNone/>
                      </a:pPr>
                      <a:r>
                        <a:rPr lang="en-GB" sz="1400" b="1" dirty="0">
                          <a:latin typeface="Garamond"/>
                        </a:rPr>
                        <a:t>Why this is important to us as a Christian Community:  </a:t>
                      </a:r>
                      <a:r>
                        <a:rPr lang="en-GB" sz="1400" b="0" dirty="0">
                          <a:latin typeface="Garamond"/>
                        </a:rPr>
                        <a:t>We are a community of</a:t>
                      </a:r>
                      <a:r>
                        <a:rPr lang="en-GB" sz="1400" b="0" baseline="0" dirty="0">
                          <a:latin typeface="Garamond"/>
                        </a:rPr>
                        <a:t> individuals created unique and differently by God. We are knitted together under the Rainbow Promise</a:t>
                      </a:r>
                      <a:endParaRPr lang="en-GB" sz="1400" b="0" dirty="0">
                        <a:latin typeface="Garamond"/>
                      </a:endParaRPr>
                    </a:p>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a:effectLst/>
                          <a:latin typeface="Garamond"/>
                          <a:ea typeface="Calibri"/>
                          <a:cs typeface="Times New Roman"/>
                        </a:rPr>
                        <a:t>Promise: </a:t>
                      </a:r>
                      <a:r>
                        <a:rPr lang="en-GB" sz="1400" i="1" dirty="0">
                          <a:effectLst/>
                          <a:latin typeface="Garamond"/>
                          <a:ea typeface="Calibri"/>
                          <a:cs typeface="Times New Roman"/>
                        </a:rPr>
                        <a:t>A multi-cultural, inclusive community of individuals loved by God who feel valued and involved where we create qualities of character to enable people to flourish</a:t>
                      </a:r>
                      <a:endParaRPr kumimoji="0" lang="en-GB" sz="1400" b="1" i="1" kern="1200">
                        <a:solidFill>
                          <a:schemeClr val="dk1"/>
                        </a:solidFill>
                        <a:effectLst/>
                        <a:latin typeface="Garamond"/>
                        <a:ea typeface="+mn-ea"/>
                        <a:cs typeface="+mn-cs"/>
                      </a:endParaRPr>
                    </a:p>
                  </a:txBody>
                  <a:tcPr marL="57499" marR="57499" marT="0" marB="0">
                    <a:solidFill>
                      <a:srgbClr val="FFC081"/>
                    </a:solidFill>
                  </a:tcPr>
                </a:tc>
                <a:tc hMerge="1">
                  <a:txBody>
                    <a:bodyPr/>
                    <a:lstStyle/>
                    <a:p>
                      <a:endParaRPr lang="en-GB"/>
                    </a:p>
                  </a:txBody>
                  <a:tcPr/>
                </a:tc>
                <a:extLst>
                  <a:ext uri="{0D108BD9-81ED-4DB2-BD59-A6C34878D82A}">
                    <a16:rowId xmlns:a16="http://schemas.microsoft.com/office/drawing/2014/main" val="10000"/>
                  </a:ext>
                </a:extLst>
              </a:tr>
              <a:tr h="1963435">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600" b="1" i="0" u="none" strike="noStrike" cap="none" normalizeH="0" baseline="0" dirty="0">
                          <a:ln>
                            <a:noFill/>
                          </a:ln>
                          <a:solidFill>
                            <a:schemeClr val="tx1"/>
                          </a:solidFill>
                          <a:effectLst/>
                          <a:latin typeface="Garamond"/>
                          <a:cs typeface="Times New Roman"/>
                        </a:rPr>
                        <a:t>Why is this important?</a:t>
                      </a:r>
                      <a:endParaRPr kumimoji="0" lang="en-GB" altLang="en-US" sz="1600" b="1" i="0" u="none" strike="noStrike" cap="none" normalizeH="0" baseline="0">
                        <a:ln>
                          <a:noFill/>
                        </a:ln>
                        <a:solidFill>
                          <a:schemeClr val="tx1"/>
                        </a:solidFill>
                        <a:effectLst/>
                        <a:latin typeface="Garamond"/>
                        <a:ea typeface="Calibri" panose="020F0502020204030204" pitchFamily="34" charset="0"/>
                        <a:cs typeface="Times New Roman"/>
                      </a:endParaRPr>
                    </a:p>
                    <a:p>
                      <a:pPr marL="0" marR="0" lvl="0" indent="0" algn="ctr" rtl="0" eaLnBrk="1" fontAlgn="base" latinLnBrk="0" hangingPunct="1">
                        <a:lnSpc>
                          <a:spcPct val="115000"/>
                        </a:lnSpc>
                        <a:spcBef>
                          <a:spcPct val="0"/>
                        </a:spcBef>
                        <a:spcAft>
                          <a:spcPct val="0"/>
                        </a:spcAft>
                        <a:buClrTx/>
                        <a:buSzTx/>
                        <a:buFontTx/>
                        <a:buNone/>
                      </a:pPr>
                      <a:endParaRPr kumimoji="0" lang="en-GB" altLang="en-US" sz="1600" b="0" i="1" u="none" strike="noStrike" cap="none" normalizeH="0" baseline="0" dirty="0">
                        <a:ln>
                          <a:noFill/>
                        </a:ln>
                        <a:solidFill>
                          <a:schemeClr val="tx1"/>
                        </a:solidFill>
                        <a:effectLst>
                          <a:outerShdw blurRad="38100" dist="38100" dir="2700000" algn="tl">
                            <a:srgbClr val="C0C0C0"/>
                          </a:outerShdw>
                        </a:effectLst>
                        <a:latin typeface="Garamond"/>
                        <a:ea typeface="Calibri" panose="020F0502020204030204" pitchFamily="34" charset="0"/>
                        <a:cs typeface="Times New Roman"/>
                      </a:endParaRPr>
                    </a:p>
                  </a:txBody>
                  <a:tcPr marL="57501" marR="57501" marT="0" marB="0" horzOverflow="overflow"/>
                </a:tc>
                <a:tc>
                  <a:txBody>
                    <a:bodyPr/>
                    <a:lstStyle/>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We are only persons living and co-existing with each other: our humanity is ‘co-humanity’, inextricably involved with others, utterly relational, both in our humanity and our shared life on a finite planet. If those others are of ultimate worth then we are each called to responsibility towards them and to contribute responsibly to our communities. The good life is ‘with and for others in just institutions’ (Paul </a:t>
                      </a:r>
                      <a:r>
                        <a:rPr kumimoji="0" lang="en-GB" altLang="en-US" sz="1600" b="0" i="0" u="none" strike="noStrike" cap="none" normalizeH="0" baseline="0" dirty="0" err="1">
                          <a:ln>
                            <a:noFill/>
                          </a:ln>
                          <a:solidFill>
                            <a:schemeClr val="tx1"/>
                          </a:solidFill>
                          <a:effectLst/>
                          <a:latin typeface="Garamond"/>
                          <a:ea typeface="Calibri" panose="020F0502020204030204" pitchFamily="34" charset="0"/>
                          <a:cs typeface="Times New Roman"/>
                        </a:rPr>
                        <a:t>Ricoeur</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So education needs to have a core focus on relationships and commitments, participation in communities and institutions, and the qualities of character that enable people to flourish together.</a:t>
                      </a:r>
                      <a:endParaRPr lang="en-GB" sz="1600" i="0" baseline="0" dirty="0">
                        <a:effectLst/>
                        <a:latin typeface="Garamond"/>
                        <a:ea typeface="Calibri"/>
                        <a:cs typeface="Times New Roman"/>
                      </a:endParaRPr>
                    </a:p>
                  </a:txBody>
                  <a:tcPr marL="57499" marR="57499" marT="0" marB="0">
                    <a:noFill/>
                  </a:tcPr>
                </a:tc>
                <a:extLst>
                  <a:ext uri="{0D108BD9-81ED-4DB2-BD59-A6C34878D82A}">
                    <a16:rowId xmlns:a16="http://schemas.microsoft.com/office/drawing/2014/main" val="4271570078"/>
                  </a:ext>
                </a:extLst>
              </a:tr>
              <a:tr h="1682944">
                <a:tc>
                  <a:txBody>
                    <a:bodyPr/>
                    <a:lstStyle/>
                    <a:p>
                      <a:pPr marL="0" marR="0" lvl="0" indent="0" algn="l" rtl="0" eaLnBrk="1" fontAlgn="base" latinLnBrk="0" hangingPunct="1">
                        <a:lnSpc>
                          <a:spcPct val="115000"/>
                        </a:lnSpc>
                        <a:spcBef>
                          <a:spcPct val="0"/>
                        </a:spcBef>
                        <a:spcAft>
                          <a:spcPct val="0"/>
                        </a:spcAft>
                        <a:buClrTx/>
                        <a:buSzTx/>
                        <a:buFontTx/>
                        <a:buNone/>
                      </a:pPr>
                      <a:r>
                        <a:rPr kumimoji="0" lang="en-GB" altLang="en-US" sz="1600" b="1" i="0" u="none" strike="noStrike" cap="none" normalizeH="0" baseline="0" dirty="0">
                          <a:ln>
                            <a:noFill/>
                          </a:ln>
                          <a:solidFill>
                            <a:schemeClr val="tx1"/>
                          </a:solidFill>
                          <a:effectLst/>
                          <a:latin typeface="Garamond"/>
                        </a:rPr>
                        <a:t>What will the school do to support success?</a:t>
                      </a:r>
                      <a:r>
                        <a:rPr lang="en-GB" altLang="en-US" sz="1600" b="0" i="1" u="none" strike="noStrike" cap="none" normalizeH="0" baseline="0" dirty="0">
                          <a:ln>
                            <a:noFill/>
                          </a:ln>
                          <a:solidFill>
                            <a:schemeClr val="tx1"/>
                          </a:solidFill>
                          <a:effectLst/>
                          <a:latin typeface="Garamond"/>
                          <a:cs typeface="Times New Roman"/>
                        </a:rPr>
                        <a:t>  </a:t>
                      </a:r>
                      <a:endParaRPr kumimoji="0" lang="en-GB" altLang="en-US" sz="1600" b="0" i="1" u="none" strike="noStrike" cap="none" normalizeH="0" baseline="0">
                        <a:ln>
                          <a:noFill/>
                        </a:ln>
                        <a:solidFill>
                          <a:schemeClr val="tx1"/>
                        </a:solidFill>
                        <a:effectLst/>
                        <a:latin typeface="Garamond"/>
                        <a:ea typeface="Calibri" panose="020F0502020204030204" pitchFamily="34" charset="0"/>
                        <a:cs typeface="Times New Roman"/>
                      </a:endParaRPr>
                    </a:p>
                  </a:txBody>
                  <a:tcPr marL="58076" marR="58076" marT="0" marB="0" horzOverflow="overflow"/>
                </a:tc>
                <a:tc>
                  <a:txBody>
                    <a:bodyPr/>
                    <a:lstStyle/>
                    <a:p>
                      <a:pPr marL="0" marR="0" lvl="0" indent="0" algn="just" rtl="0" eaLnBrk="1" fontAlgn="auto" latinLnBrk="0" hangingPunct="1">
                        <a:lnSpc>
                          <a:spcPct val="115000"/>
                        </a:lnSpc>
                        <a:spcBef>
                          <a:spcPts val="0"/>
                        </a:spcBef>
                        <a:spcAft>
                          <a:spcPts val="0"/>
                        </a:spcAft>
                        <a:buClrTx/>
                        <a:buSzTx/>
                        <a:buFont typeface="Garamond" panose="02020404030301010803" pitchFamily="18" charset="0"/>
                        <a:buNone/>
                      </a:pP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We should actively take advantage of children and families from other faiths and cultures. We should</a:t>
                      </a:r>
                      <a:r>
                        <a:rPr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a:t>
                      </a:r>
                      <a:r>
                        <a:rPr kumimoji="0" lang="en-GB" altLang="en-US" sz="1600" b="0" i="0" u="none" strike="noStrike" cap="none" normalizeH="0" baseline="0" dirty="0">
                          <a:ln>
                            <a:noFill/>
                          </a:ln>
                          <a:solidFill>
                            <a:schemeClr val="tx1"/>
                          </a:solidFill>
                          <a:effectLst/>
                          <a:latin typeface="Garamond"/>
                          <a:ea typeface="Calibri" panose="020F0502020204030204" pitchFamily="34" charset="0"/>
                          <a:cs typeface="Times New Roman"/>
                        </a:rPr>
                        <a:t> plan a wide </a:t>
                      </a:r>
                      <a:r>
                        <a:rPr lang="en-GB" sz="1600" i="0" baseline="0" dirty="0">
                          <a:solidFill>
                            <a:schemeClr val="tx1"/>
                          </a:solidFill>
                          <a:effectLst/>
                          <a:latin typeface="Garamond"/>
                          <a:ea typeface="Calibri"/>
                          <a:cs typeface="Times New Roman"/>
                        </a:rPr>
                        <a:t>range of visits and special days experiences. We should model an inclusive team for all with a vivid vision of a woven together community. We should actively support out s</a:t>
                      </a:r>
                      <a:r>
                        <a:rPr lang="en-GB" sz="1600" i="0" dirty="0">
                          <a:solidFill>
                            <a:schemeClr val="tx1"/>
                          </a:solidFill>
                          <a:effectLst/>
                          <a:latin typeface="Garamond"/>
                          <a:ea typeface="Calibri"/>
                          <a:cs typeface="Times New Roman"/>
                        </a:rPr>
                        <a:t>trong</a:t>
                      </a:r>
                      <a:r>
                        <a:rPr lang="en-GB" sz="1600" i="0" baseline="0" dirty="0">
                          <a:solidFill>
                            <a:schemeClr val="tx1"/>
                          </a:solidFill>
                          <a:effectLst/>
                          <a:latin typeface="Garamond"/>
                          <a:ea typeface="Calibri"/>
                          <a:cs typeface="Times New Roman"/>
                        </a:rPr>
                        <a:t> and ever-growing PTA and volunteers within school. We should not be fearful to systematically discuss difficult issues. We should do all we can to help our community know how to help.</a:t>
                      </a:r>
                    </a:p>
                  </a:txBody>
                  <a:tcPr marL="57499" marR="57499" marT="0" marB="0">
                    <a:noFill/>
                  </a:tcPr>
                </a:tc>
                <a:extLst>
                  <a:ext uri="{0D108BD9-81ED-4DB2-BD59-A6C34878D82A}">
                    <a16:rowId xmlns:a16="http://schemas.microsoft.com/office/drawing/2014/main" val="2631459136"/>
                  </a:ext>
                </a:extLst>
              </a:tr>
              <a:tr h="1195714">
                <a:tc>
                  <a:txBody>
                    <a:bodyPr/>
                    <a:lstStyle/>
                    <a:p>
                      <a:pPr marL="0" marR="0" lvl="0" indent="0" algn="l" defTabSz="685800" rtl="0" eaLnBrk="1" fontAlgn="base" latinLnBrk="0" hangingPunct="1">
                        <a:lnSpc>
                          <a:spcPct val="115000"/>
                        </a:lnSpc>
                        <a:spcBef>
                          <a:spcPct val="0"/>
                        </a:spcBef>
                        <a:spcAft>
                          <a:spcPct val="0"/>
                        </a:spcAft>
                        <a:buClrTx/>
                        <a:buSzTx/>
                        <a:buFontTx/>
                        <a:buNone/>
                        <a:tabLst/>
                        <a:defRPr/>
                      </a:pPr>
                      <a:r>
                        <a:rPr kumimoji="0" lang="en-GB" altLang="en-US" sz="1600" b="1" i="0" u="none" strike="noStrike" cap="none" normalizeH="0" baseline="0" dirty="0">
                          <a:ln>
                            <a:noFill/>
                          </a:ln>
                          <a:solidFill>
                            <a:schemeClr val="tx1"/>
                          </a:solidFill>
                          <a:effectLst/>
                          <a:latin typeface="Garamond"/>
                          <a:cs typeface="Times New Roman"/>
                        </a:rPr>
                        <a:t>What can </a:t>
                      </a:r>
                      <a:r>
                        <a:rPr lang="en-GB" sz="1600" b="1" i="0" u="none" strike="noStrike" cap="none" normalizeH="0" baseline="0" noProof="0" dirty="0">
                          <a:ln>
                            <a:noFill/>
                          </a:ln>
                          <a:solidFill>
                            <a:schemeClr val="tx1"/>
                          </a:solidFill>
                          <a:effectLst/>
                          <a:latin typeface="Garamond"/>
                        </a:rPr>
                        <a:t>families</a:t>
                      </a:r>
                      <a:r>
                        <a:rPr kumimoji="0" lang="en-GB" sz="1600" b="1" i="0" u="none" strike="noStrike" cap="none" normalizeH="0" baseline="0" noProof="0" dirty="0">
                          <a:ln>
                            <a:noFill/>
                          </a:ln>
                          <a:solidFill>
                            <a:schemeClr val="tx1"/>
                          </a:solidFill>
                          <a:effectLst/>
                          <a:latin typeface="Garamond"/>
                        </a:rPr>
                        <a:t> </a:t>
                      </a:r>
                      <a:r>
                        <a:rPr kumimoji="0" lang="en-GB" altLang="en-US" sz="1600" b="1" i="0" u="none" strike="noStrike" cap="none" normalizeH="0" baseline="0" dirty="0">
                          <a:ln>
                            <a:noFill/>
                          </a:ln>
                          <a:solidFill>
                            <a:schemeClr val="tx1"/>
                          </a:solidFill>
                          <a:effectLst/>
                          <a:latin typeface="Garamond"/>
                          <a:cs typeface="Times New Roman"/>
                        </a:rPr>
                        <a:t>do to support success?</a:t>
                      </a:r>
                      <a:endParaRPr kumimoji="0" lang="en-GB" altLang="en-US" sz="1600" b="1" i="0" u="none" strike="noStrike" cap="none" normalizeH="0" baseline="0">
                        <a:ln>
                          <a:noFill/>
                        </a:ln>
                        <a:solidFill>
                          <a:schemeClr val="tx1"/>
                        </a:solidFill>
                        <a:effectLst/>
                        <a:latin typeface="Garamond"/>
                        <a:ea typeface="Calibri" panose="020F0502020204030204" pitchFamily="34" charset="0"/>
                        <a:cs typeface="Times New Roman"/>
                      </a:endParaRPr>
                    </a:p>
                  </a:txBody>
                  <a:tcPr marL="58076" marR="58076" marT="0" marB="0" horzOverflow="overflow"/>
                </a:tc>
                <a:tc>
                  <a:txBody>
                    <a:bodyPr/>
                    <a:lstStyle/>
                    <a:p>
                      <a:pPr marL="0" marR="0" lvl="0" indent="0" algn="just">
                        <a:lnSpc>
                          <a:spcPct val="114999"/>
                        </a:lnSpc>
                        <a:spcBef>
                          <a:spcPts val="0"/>
                        </a:spcBef>
                        <a:spcAft>
                          <a:spcPts val="0"/>
                        </a:spcAft>
                        <a:buNone/>
                      </a:pPr>
                      <a:r>
                        <a:rPr lang="en-GB" sz="1600" b="0" i="0" u="none" strike="noStrike" cap="none" normalizeH="0" baseline="0" noProof="0" dirty="0">
                          <a:ln>
                            <a:noFill/>
                          </a:ln>
                          <a:solidFill>
                            <a:schemeClr val="tx1"/>
                          </a:solidFill>
                          <a:effectLst/>
                          <a:latin typeface="Garamond"/>
                        </a:rPr>
                        <a:t>Encourage an unprejudiced view knowing that each person is an individual, discouraging stereotyping. Encourage children to interact with all of their classmates, to broaden their social circles. Support </a:t>
                      </a:r>
                      <a:r>
                        <a:rPr lang="en-GB" sz="1600" b="0" i="0" u="none" strike="noStrike" cap="none" baseline="0" noProof="0" dirty="0">
                          <a:solidFill>
                            <a:schemeClr val="tx1"/>
                          </a:solidFill>
                          <a:latin typeface="Garamond"/>
                        </a:rPr>
                        <a:t>environmental awareness and help to reduce impact upon others.</a:t>
                      </a:r>
                      <a:endParaRPr lang="en-GB" sz="1600" b="0" i="0" u="none" strike="noStrike" cap="none" normalizeH="0" baseline="0" noProof="0" dirty="0">
                        <a:ln>
                          <a:noFill/>
                        </a:ln>
                        <a:solidFill>
                          <a:schemeClr val="tx1"/>
                        </a:solidFill>
                        <a:effectLst/>
                        <a:latin typeface="Garamond"/>
                      </a:endParaRPr>
                    </a:p>
                  </a:txBody>
                  <a:tcPr marL="57499" marR="57499" marT="0" marB="0">
                    <a:noFill/>
                  </a:tcPr>
                </a:tc>
                <a:extLst>
                  <a:ext uri="{0D108BD9-81ED-4DB2-BD59-A6C34878D82A}">
                    <a16:rowId xmlns:a16="http://schemas.microsoft.com/office/drawing/2014/main" val="184172562"/>
                  </a:ext>
                </a:extLst>
              </a:tr>
            </a:tbl>
          </a:graphicData>
        </a:graphic>
      </p:graphicFrame>
    </p:spTree>
    <p:extLst>
      <p:ext uri="{BB962C8B-B14F-4D97-AF65-F5344CB8AC3E}">
        <p14:creationId xmlns:p14="http://schemas.microsoft.com/office/powerpoint/2010/main" val="1433341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D5E174E-1EA4-4A1D-B0E9-BFC045D3B335}"/>
              </a:ext>
            </a:extLst>
          </p:cNvPr>
          <p:cNvGraphicFramePr>
            <a:graphicFrameLocks noGrp="1"/>
          </p:cNvGraphicFramePr>
          <p:nvPr>
            <p:ph idx="1"/>
            <p:extLst>
              <p:ext uri="{D42A27DB-BD31-4B8C-83A1-F6EECF244321}">
                <p14:modId xmlns:p14="http://schemas.microsoft.com/office/powerpoint/2010/main" val="2955740719"/>
              </p:ext>
            </p:extLst>
          </p:nvPr>
        </p:nvGraphicFramePr>
        <p:xfrm>
          <a:off x="179388" y="640941"/>
          <a:ext cx="8785100" cy="5828858"/>
        </p:xfrm>
        <a:graphic>
          <a:graphicData uri="http://schemas.openxmlformats.org/drawingml/2006/table">
            <a:tbl>
              <a:tblPr firstRow="1" firstCol="1" bandRow="1">
                <a:tableStyleId>{5940675A-B579-460E-94D1-54222C63F5DA}</a:tableStyleId>
              </a:tblPr>
              <a:tblGrid>
                <a:gridCol w="2160364">
                  <a:extLst>
                    <a:ext uri="{9D8B030D-6E8A-4147-A177-3AD203B41FA5}">
                      <a16:colId xmlns:a16="http://schemas.microsoft.com/office/drawing/2014/main" val="20000"/>
                    </a:ext>
                  </a:extLst>
                </a:gridCol>
                <a:gridCol w="3168352">
                  <a:extLst>
                    <a:ext uri="{9D8B030D-6E8A-4147-A177-3AD203B41FA5}">
                      <a16:colId xmlns:a16="http://schemas.microsoft.com/office/drawing/2014/main" val="1701908160"/>
                    </a:ext>
                  </a:extLst>
                </a:gridCol>
                <a:gridCol w="3456384">
                  <a:extLst>
                    <a:ext uri="{9D8B030D-6E8A-4147-A177-3AD203B41FA5}">
                      <a16:colId xmlns:a16="http://schemas.microsoft.com/office/drawing/2014/main" val="1726768831"/>
                    </a:ext>
                  </a:extLst>
                </a:gridCol>
              </a:tblGrid>
              <a:tr h="707230">
                <a:tc gridSpan="3">
                  <a:txBody>
                    <a:bodyPr/>
                    <a:lstStyle/>
                    <a:p>
                      <a:pPr marL="0" marR="0" indent="0" algn="ctr" rtl="0" eaLnBrk="1" fontAlgn="auto" latinLnBrk="0" hangingPunct="1">
                        <a:lnSpc>
                          <a:spcPct val="115000"/>
                        </a:lnSpc>
                        <a:spcBef>
                          <a:spcPts val="0"/>
                        </a:spcBef>
                        <a:spcAft>
                          <a:spcPts val="0"/>
                        </a:spcAft>
                        <a:buClrTx/>
                        <a:buSzTx/>
                        <a:buFontTx/>
                        <a:buNone/>
                      </a:pPr>
                      <a:r>
                        <a:rPr kumimoji="0" lang="en-GB" sz="1100" b="1" kern="1200" dirty="0">
                          <a:solidFill>
                            <a:schemeClr val="dk1"/>
                          </a:solidFill>
                          <a:effectLst/>
                          <a:latin typeface="Garamond"/>
                          <a:ea typeface="+mn-ea"/>
                          <a:cs typeface="+mn-cs"/>
                        </a:rPr>
                        <a:t>Educating for Community and Living Well Together</a:t>
                      </a:r>
                      <a:endParaRPr lang="en-GB" sz="1100" b="1" dirty="0">
                        <a:latin typeface="Garamond"/>
                      </a:endParaRPr>
                    </a:p>
                    <a:p>
                      <a:pPr marL="0" marR="0" lvl="0" indent="0" algn="ctr" rtl="0" eaLnBrk="1" fontAlgn="auto" latinLnBrk="0" hangingPunct="1">
                        <a:lnSpc>
                          <a:spcPct val="115000"/>
                        </a:lnSpc>
                        <a:spcBef>
                          <a:spcPts val="0"/>
                        </a:spcBef>
                        <a:spcAft>
                          <a:spcPts val="0"/>
                        </a:spcAft>
                        <a:buClrTx/>
                        <a:buSzTx/>
                        <a:buFontTx/>
                        <a:buNone/>
                      </a:pPr>
                      <a:r>
                        <a:rPr lang="en-GB" sz="1100" b="1" dirty="0">
                          <a:latin typeface="Garamond"/>
                        </a:rPr>
                        <a:t>Why this is important to us as a Christian Community:  </a:t>
                      </a:r>
                      <a:r>
                        <a:rPr lang="en-GB" sz="1100" b="0" dirty="0">
                          <a:latin typeface="Garamond"/>
                        </a:rPr>
                        <a:t>We are a community of</a:t>
                      </a:r>
                      <a:r>
                        <a:rPr lang="en-GB" sz="1100" b="0" baseline="0" dirty="0">
                          <a:latin typeface="Garamond"/>
                        </a:rPr>
                        <a:t> individuals created unique and differently by God. We are knitted together under the Rainbow Promise</a:t>
                      </a:r>
                      <a:endParaRPr lang="en-GB" sz="1100" b="0" dirty="0">
                        <a:latin typeface="Garamond"/>
                      </a:endParaRP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1" dirty="0">
                          <a:effectLst/>
                          <a:latin typeface="Garamond"/>
                          <a:ea typeface="Calibri"/>
                          <a:cs typeface="Times New Roman"/>
                        </a:rPr>
                        <a:t>Promise: </a:t>
                      </a:r>
                      <a:r>
                        <a:rPr lang="en-GB" sz="1100" i="1" dirty="0">
                          <a:effectLst/>
                          <a:latin typeface="Garamond"/>
                          <a:ea typeface="Calibri"/>
                          <a:cs typeface="Times New Roman"/>
                        </a:rPr>
                        <a:t>A multi-cultural, inclusive community of individuals loved by God who feel valued and involved where we create qualities of character to enable people to flourish</a:t>
                      </a:r>
                      <a:endParaRPr kumimoji="0" lang="en-GB" sz="1100" b="1" i="1" kern="1200" dirty="0">
                        <a:solidFill>
                          <a:schemeClr val="dk1"/>
                        </a:solidFill>
                        <a:effectLst/>
                        <a:latin typeface="Garamond"/>
                        <a:ea typeface="+mn-ea"/>
                        <a:cs typeface="+mn-cs"/>
                      </a:endParaRPr>
                    </a:p>
                  </a:txBody>
                  <a:tcPr marL="57499" marR="57499" marT="0" marB="0">
                    <a:solidFill>
                      <a:srgbClr val="FFC08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8592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800" b="1" dirty="0">
                          <a:effectLst/>
                          <a:latin typeface="Garamond"/>
                        </a:rPr>
                        <a:t>Learning potential aims</a:t>
                      </a:r>
                    </a:p>
                    <a:p>
                      <a:pPr marL="0" marR="0" indent="0" algn="ctr" defTabSz="914400" rtl="0" eaLnBrk="1" fontAlgn="auto" latinLnBrk="0" hangingPunct="1">
                        <a:lnSpc>
                          <a:spcPct val="115000"/>
                        </a:lnSpc>
                        <a:spcBef>
                          <a:spcPts val="0"/>
                        </a:spcBef>
                        <a:spcAft>
                          <a:spcPts val="0"/>
                        </a:spcAft>
                        <a:buClrTx/>
                        <a:buSzTx/>
                        <a:buFontTx/>
                        <a:buNone/>
                        <a:tabLst/>
                        <a:defRPr/>
                      </a:pPr>
                      <a:r>
                        <a:rPr lang="en-GB" sz="800" b="1" dirty="0">
                          <a:effectLst/>
                          <a:latin typeface="Garamond"/>
                          <a:ea typeface="Calibri"/>
                          <a:cs typeface="Times New Roman"/>
                        </a:rPr>
                        <a:t>WHAT ARE WE TRYING TO ACHIEVE?</a:t>
                      </a:r>
                    </a:p>
                  </a:txBody>
                  <a:tcPr marL="57499" marR="57499" marT="0" marB="0">
                    <a:solidFill>
                      <a:srgbClr val="FFC081"/>
                    </a:solidFill>
                  </a:tcPr>
                </a:tc>
                <a:tc>
                  <a:txBody>
                    <a:bodyPr/>
                    <a:lstStyle>
                      <a:lvl1pPr>
                        <a:lnSpc>
                          <a:spcPct val="90000"/>
                        </a:lnSpc>
                        <a:spcBef>
                          <a:spcPts val="750"/>
                        </a:spcBef>
                        <a:buFont typeface="Arial" panose="020B0604020202020204" pitchFamily="34" charset="0"/>
                        <a:defRPr sz="19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defRPr sz="16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defRPr sz="13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defRPr sz="11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defRPr sz="1100">
                          <a:solidFill>
                            <a:schemeClr val="tx1"/>
                          </a:solidFill>
                          <a:latin typeface="Calibri" panose="020F0502020204030204" pitchFamily="34" charset="0"/>
                        </a:defRPr>
                      </a:lvl9pPr>
                    </a:lstStyle>
                    <a:p>
                      <a:pPr marL="0" marR="0" lvl="0" indent="0" algn="ctr" rtl="0" eaLnBrk="1" fontAlgn="base" latinLnBrk="0" hangingPunct="1">
                        <a:lnSpc>
                          <a:spcPct val="115000"/>
                        </a:lnSpc>
                        <a:spcBef>
                          <a:spcPct val="0"/>
                        </a:spcBef>
                        <a:spcAft>
                          <a:spcPct val="0"/>
                        </a:spcAft>
                        <a:buClrTx/>
                        <a:buSzTx/>
                        <a:buFontTx/>
                        <a:buNone/>
                      </a:pPr>
                      <a:r>
                        <a:rPr kumimoji="0" lang="en-GB" altLang="en-US" sz="800" b="1" i="0" u="none" strike="noStrike" cap="none" normalizeH="0" baseline="0" dirty="0">
                          <a:ln>
                            <a:noFill/>
                          </a:ln>
                          <a:solidFill>
                            <a:schemeClr val="tx1"/>
                          </a:solidFill>
                          <a:effectLst/>
                          <a:latin typeface="Garamond"/>
                        </a:rPr>
                        <a:t>Success characteristics</a:t>
                      </a:r>
                      <a:r>
                        <a:rPr lang="en-GB" altLang="en-US" sz="800" b="1" i="0" u="none" strike="noStrike" cap="none" normalizeH="0" baseline="0" dirty="0">
                          <a:ln>
                            <a:noFill/>
                          </a:ln>
                          <a:solidFill>
                            <a:schemeClr val="tx1"/>
                          </a:solidFill>
                          <a:effectLst/>
                          <a:latin typeface="Garamond"/>
                        </a:rPr>
                        <a:t> </a:t>
                      </a:r>
                      <a:endParaRPr kumimoji="0" lang="en-GB" altLang="en-US" sz="800" b="1" i="0" u="none" strike="noStrike" cap="none" normalizeH="0" baseline="0">
                        <a:ln>
                          <a:noFill/>
                        </a:ln>
                        <a:solidFill>
                          <a:schemeClr val="tx1"/>
                        </a:solidFill>
                        <a:effectLst/>
                        <a:latin typeface="Garamond" panose="02020404030301010803"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rPr>
                        <a:t>WHAT DO WE DO ALREADY</a:t>
                      </a:r>
                      <a:endPar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panose="02020603050405020304" pitchFamily="18" charset="0"/>
                      </a:endParaRPr>
                    </a:p>
                  </a:txBody>
                  <a:tcPr marL="57501" marR="57501" marT="0" marB="0" horzOverflow="overflow">
                    <a:solidFill>
                      <a:srgbClr val="FFC081"/>
                    </a:solidFill>
                  </a:tcPr>
                </a:tc>
                <a:tc>
                  <a:txBody>
                    <a:bodyPr/>
                    <a:lstStyle/>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Success characteristics</a:t>
                      </a:r>
                    </a:p>
                    <a:p>
                      <a:pPr marL="0" marR="0" lvl="0" indent="0" algn="ctr" defTabSz="685800" rtl="0" eaLnBrk="1" fontAlgn="base" latinLnBrk="0" hangingPunct="1">
                        <a:lnSpc>
                          <a:spcPct val="115000"/>
                        </a:lnSpc>
                        <a:spcBef>
                          <a:spcPct val="0"/>
                        </a:spcBef>
                        <a:spcAft>
                          <a:spcPct val="0"/>
                        </a:spcAft>
                        <a:buClrTx/>
                        <a:buSzTx/>
                        <a:buFontTx/>
                        <a:buNone/>
                        <a:tabLst/>
                      </a:pPr>
                      <a:r>
                        <a:rPr kumimoji="0" lang="en-GB" altLang="en-US" sz="800" b="1" i="0" u="none" strike="noStrike" cap="none" normalizeH="0" baseline="0" dirty="0">
                          <a:ln>
                            <a:noFill/>
                          </a:ln>
                          <a:solidFill>
                            <a:schemeClr val="tx1"/>
                          </a:solidFill>
                          <a:effectLst/>
                          <a:latin typeface="Garamond"/>
                          <a:ea typeface="Calibri" panose="020F0502020204030204" pitchFamily="34" charset="0"/>
                          <a:cs typeface="Times New Roman"/>
                        </a:rPr>
                        <a:t>WHAT SHOULD WE DO NEXT?</a:t>
                      </a:r>
                    </a:p>
                  </a:txBody>
                  <a:tcPr marL="57501" marR="57501" marT="0" marB="0" horzOverflow="overflow">
                    <a:solidFill>
                      <a:srgbClr val="FFC081"/>
                    </a:solidFill>
                  </a:tcPr>
                </a:tc>
                <a:extLst>
                  <a:ext uri="{0D108BD9-81ED-4DB2-BD59-A6C34878D82A}">
                    <a16:rowId xmlns:a16="http://schemas.microsoft.com/office/drawing/2014/main" val="10002"/>
                  </a:ext>
                </a:extLst>
              </a:tr>
              <a:tr h="566655">
                <a:tc>
                  <a:txBody>
                    <a:bodyPr/>
                    <a:lstStyle/>
                    <a:p>
                      <a:pPr>
                        <a:lnSpc>
                          <a:spcPct val="115000"/>
                        </a:lnSpc>
                        <a:spcAft>
                          <a:spcPts val="0"/>
                        </a:spcAft>
                      </a:pPr>
                      <a:r>
                        <a:rPr lang="en-GB" sz="1100" dirty="0">
                          <a:effectLst/>
                          <a:latin typeface="Garamond"/>
                          <a:ea typeface="Calibri"/>
                          <a:cs typeface="Times New Roman"/>
                        </a:rPr>
                        <a:t>Multicultural</a:t>
                      </a:r>
                      <a:r>
                        <a:rPr lang="en-GB" sz="1100" baseline="0" dirty="0">
                          <a:effectLst/>
                          <a:latin typeface="Garamond"/>
                          <a:ea typeface="Calibri"/>
                          <a:cs typeface="Times New Roman"/>
                        </a:rPr>
                        <a:t> Education</a:t>
                      </a:r>
                    </a:p>
                    <a:p>
                      <a:pPr>
                        <a:lnSpc>
                          <a:spcPct val="115000"/>
                        </a:lnSpc>
                        <a:spcAft>
                          <a:spcPts val="0"/>
                        </a:spcAft>
                      </a:pPr>
                      <a:endParaRPr lang="en-GB" sz="1100" baseline="0" dirty="0">
                        <a:effectLst/>
                        <a:latin typeface="Garamond"/>
                        <a:ea typeface="Calibri"/>
                        <a:cs typeface="Times New Roman"/>
                      </a:endParaRPr>
                    </a:p>
                    <a:p>
                      <a:pPr>
                        <a:lnSpc>
                          <a:spcPct val="115000"/>
                        </a:lnSpc>
                        <a:spcAft>
                          <a:spcPts val="0"/>
                        </a:spcAft>
                      </a:pPr>
                      <a:r>
                        <a:rPr lang="en-GB" sz="1100" i="1" baseline="0" dirty="0">
                          <a:effectLst/>
                          <a:latin typeface="Garamond"/>
                          <a:ea typeface="Calibri"/>
                          <a:cs typeface="Times New Roman"/>
                        </a:rPr>
                        <a:t>We value all of Gods children equally and believe that Jesus came for everyone</a:t>
                      </a:r>
                    </a:p>
                  </a:txBody>
                  <a:tcPr marL="57499" marR="57499" marT="0" marB="0"/>
                </a:tc>
                <a:tc>
                  <a:txBody>
                    <a:bodyPr/>
                    <a:lstStyle/>
                    <a:p>
                      <a:pPr algn="just">
                        <a:lnSpc>
                          <a:spcPct val="115000"/>
                        </a:lnSpc>
                        <a:spcAft>
                          <a:spcPts val="0"/>
                        </a:spcAft>
                      </a:pPr>
                      <a:r>
                        <a:rPr lang="en-GB" sz="1100" baseline="0" dirty="0">
                          <a:effectLst/>
                          <a:latin typeface="Garamond"/>
                          <a:ea typeface="+mn-ea"/>
                          <a:cs typeface="+mn-cs"/>
                        </a:rPr>
                        <a:t>Experiences of other cultures.</a:t>
                      </a:r>
                    </a:p>
                    <a:p>
                      <a:pPr algn="just">
                        <a:lnSpc>
                          <a:spcPct val="115000"/>
                        </a:lnSpc>
                        <a:spcAft>
                          <a:spcPts val="0"/>
                        </a:spcAft>
                      </a:pPr>
                      <a:r>
                        <a:rPr lang="en-GB" sz="1100" baseline="0" dirty="0">
                          <a:effectLst/>
                          <a:latin typeface="Garamond"/>
                          <a:ea typeface="+mn-ea"/>
                          <a:cs typeface="+mn-cs"/>
                        </a:rPr>
                        <a:t>Have international week and other regular one off events across year.</a:t>
                      </a:r>
                    </a:p>
                    <a:p>
                      <a:pPr algn="just">
                        <a:lnSpc>
                          <a:spcPct val="115000"/>
                        </a:lnSpc>
                        <a:spcAft>
                          <a:spcPts val="0"/>
                        </a:spcAft>
                      </a:pPr>
                      <a:r>
                        <a:rPr lang="en-GB" sz="1100" baseline="0" dirty="0">
                          <a:effectLst/>
                          <a:latin typeface="Garamond"/>
                          <a:ea typeface="+mn-ea"/>
                          <a:cs typeface="+mn-cs"/>
                        </a:rPr>
                        <a:t>Celebration of other cultures and faiths.</a:t>
                      </a:r>
                    </a:p>
                    <a:p>
                      <a:pPr algn="just">
                        <a:lnSpc>
                          <a:spcPct val="115000"/>
                        </a:lnSpc>
                        <a:spcAft>
                          <a:spcPts val="0"/>
                        </a:spcAft>
                      </a:pPr>
                      <a:r>
                        <a:rPr lang="en-GB" sz="1100" baseline="0" dirty="0">
                          <a:effectLst/>
                          <a:latin typeface="Garamond"/>
                          <a:ea typeface="+mn-ea"/>
                          <a:cs typeface="+mn-cs"/>
                        </a:rPr>
                        <a:t>Naturally inquisitive children .</a:t>
                      </a:r>
                    </a:p>
                    <a:p>
                      <a:pPr algn="just">
                        <a:lnSpc>
                          <a:spcPct val="115000"/>
                        </a:lnSpc>
                        <a:spcAft>
                          <a:spcPts val="0"/>
                        </a:spcAft>
                      </a:pPr>
                      <a:r>
                        <a:rPr lang="en-GB" sz="1100" baseline="0" dirty="0">
                          <a:effectLst/>
                          <a:latin typeface="Garamond"/>
                          <a:ea typeface="+mn-ea"/>
                          <a:cs typeface="+mn-cs"/>
                        </a:rPr>
                        <a:t>Open minded children .</a:t>
                      </a:r>
                    </a:p>
                  </a:txBody>
                  <a:tcPr marL="57499" marR="57499" marT="0" marB="0"/>
                </a:tc>
                <a:tc>
                  <a:txBody>
                    <a:bodyPr/>
                    <a:lstStyle/>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baseline="0" dirty="0">
                          <a:effectLst/>
                          <a:latin typeface="Garamond"/>
                          <a:ea typeface="+mn-ea"/>
                          <a:cs typeface="+mn-cs"/>
                        </a:rPr>
                        <a:t>Build on and expand our International School work- e</a:t>
                      </a:r>
                      <a:r>
                        <a:rPr lang="en-GB" sz="1100" dirty="0">
                          <a:effectLst/>
                          <a:latin typeface="Garamond"/>
                          <a:ea typeface="+mn-ea"/>
                          <a:cs typeface="+mn-cs"/>
                        </a:rPr>
                        <a:t>nsure children </a:t>
                      </a:r>
                      <a:r>
                        <a:rPr lang="en-GB" sz="1100" baseline="0" dirty="0">
                          <a:effectLst/>
                          <a:latin typeface="Garamond"/>
                          <a:ea typeface="+mn-ea"/>
                          <a:cs typeface="+mn-cs"/>
                        </a:rPr>
                        <a:t>have a good understanding of other cultures.</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baseline="0" dirty="0">
                          <a:effectLst/>
                          <a:latin typeface="Garamond"/>
                          <a:ea typeface="+mn-ea"/>
                          <a:cs typeface="+mn-cs"/>
                        </a:rPr>
                        <a:t>Make sure a wide enough range of cultures and celebrations covered.</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baseline="0" dirty="0">
                          <a:effectLst/>
                          <a:latin typeface="Garamond"/>
                          <a:ea typeface="+mn-ea"/>
                          <a:cs typeface="+mn-cs"/>
                        </a:rPr>
                        <a:t>Build on the view that all are equal.</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baseline="0" dirty="0">
                          <a:effectLst/>
                          <a:latin typeface="Garamond"/>
                          <a:ea typeface="+mn-ea"/>
                          <a:cs typeface="+mn-cs"/>
                        </a:rPr>
                        <a:t>Adjust and review our curriculum ( now in 4</a:t>
                      </a:r>
                      <a:r>
                        <a:rPr lang="en-GB" sz="1100" baseline="30000" dirty="0">
                          <a:effectLst/>
                          <a:latin typeface="Garamond"/>
                          <a:ea typeface="+mn-ea"/>
                          <a:cs typeface="+mn-cs"/>
                        </a:rPr>
                        <a:t>th</a:t>
                      </a:r>
                      <a:r>
                        <a:rPr lang="en-GB" sz="1100" baseline="0" dirty="0">
                          <a:effectLst/>
                          <a:latin typeface="Garamond"/>
                          <a:ea typeface="+mn-ea"/>
                          <a:cs typeface="+mn-cs"/>
                        </a:rPr>
                        <a:t> year) .</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baseline="0" dirty="0">
                          <a:effectLst/>
                          <a:latin typeface="Garamond"/>
                          <a:ea typeface="+mn-ea"/>
                          <a:cs typeface="+mn-cs"/>
                        </a:rPr>
                        <a:t>Embed show racism the red card.</a:t>
                      </a:r>
                    </a:p>
                  </a:txBody>
                  <a:tcPr marL="57499" marR="57499" marT="0" marB="0"/>
                </a:tc>
                <a:extLst>
                  <a:ext uri="{0D108BD9-81ED-4DB2-BD59-A6C34878D82A}">
                    <a16:rowId xmlns:a16="http://schemas.microsoft.com/office/drawing/2014/main" val="10003"/>
                  </a:ext>
                </a:extLst>
              </a:tr>
              <a:tr h="709213">
                <a:tc>
                  <a:txBody>
                    <a:bodyPr/>
                    <a:lstStyle/>
                    <a:p>
                      <a:pPr marL="0" marR="0" lvl="0" indent="0" algn="l" rtl="0" eaLnBrk="1" fontAlgn="auto" latinLnBrk="0" hangingPunct="1">
                        <a:lnSpc>
                          <a:spcPct val="115000"/>
                        </a:lnSpc>
                        <a:spcBef>
                          <a:spcPts val="0"/>
                        </a:spcBef>
                        <a:spcAft>
                          <a:spcPts val="0"/>
                        </a:spcAft>
                        <a:buClrTx/>
                        <a:buSzTx/>
                        <a:buFontTx/>
                        <a:buNone/>
                      </a:pPr>
                      <a:r>
                        <a:rPr lang="en-GB" sz="1100" dirty="0">
                          <a:effectLst/>
                          <a:latin typeface="Garamond"/>
                          <a:ea typeface="Calibri"/>
                          <a:cs typeface="Times New Roman"/>
                        </a:rPr>
                        <a:t>Strong</a:t>
                      </a:r>
                      <a:r>
                        <a:rPr lang="en-GB" sz="1100" baseline="0" dirty="0">
                          <a:effectLst/>
                          <a:latin typeface="Garamond"/>
                          <a:ea typeface="Calibri"/>
                          <a:cs typeface="Times New Roman"/>
                        </a:rPr>
                        <a:t> </a:t>
                      </a:r>
                      <a:r>
                        <a:rPr lang="en-GB" sz="1100" dirty="0">
                          <a:effectLst/>
                          <a:latin typeface="Garamond"/>
                          <a:ea typeface="Calibri"/>
                          <a:cs typeface="Times New Roman"/>
                        </a:rPr>
                        <a:t>Community </a:t>
                      </a:r>
                    </a:p>
                    <a:p>
                      <a:pPr marL="0" marR="0" lvl="0" indent="0" algn="l" defTabSz="685800" rtl="0" eaLnBrk="1" fontAlgn="auto" latinLnBrk="0" hangingPunct="1">
                        <a:lnSpc>
                          <a:spcPct val="115000"/>
                        </a:lnSpc>
                        <a:spcBef>
                          <a:spcPts val="0"/>
                        </a:spcBef>
                        <a:spcAft>
                          <a:spcPts val="0"/>
                        </a:spcAft>
                        <a:buClrTx/>
                        <a:buSzTx/>
                        <a:buFontTx/>
                        <a:buNone/>
                        <a:tabLst/>
                        <a:defRPr/>
                      </a:pPr>
                      <a:endParaRPr lang="en-GB" sz="1100" baseline="0" dirty="0">
                        <a:effectLst/>
                        <a:latin typeface="Garamond"/>
                        <a:ea typeface="Calibri"/>
                        <a:cs typeface="Times New Roman"/>
                      </a:endParaRPr>
                    </a:p>
                    <a:p>
                      <a:pPr marL="0" marR="0" lvl="0" indent="0" algn="l" defTabSz="685800" rtl="0" eaLnBrk="1" fontAlgn="auto" latinLnBrk="0" hangingPunct="1">
                        <a:lnSpc>
                          <a:spcPct val="115000"/>
                        </a:lnSpc>
                        <a:spcBef>
                          <a:spcPts val="0"/>
                        </a:spcBef>
                        <a:spcAft>
                          <a:spcPts val="0"/>
                        </a:spcAft>
                        <a:buClrTx/>
                        <a:buSzTx/>
                        <a:buFontTx/>
                        <a:buNone/>
                        <a:tabLst/>
                        <a:defRPr/>
                      </a:pPr>
                      <a:r>
                        <a:rPr lang="en-GB" sz="1100" b="0" i="1" baseline="0" dirty="0">
                          <a:effectLst/>
                          <a:latin typeface="Garamond"/>
                          <a:ea typeface="Calibri"/>
                          <a:cs typeface="Times New Roman"/>
                        </a:rPr>
                        <a:t>We are distinctly Christian but inclusive to all</a:t>
                      </a:r>
                      <a:endParaRPr lang="en-GB" sz="1100" b="0" i="1" dirty="0">
                        <a:effectLst/>
                        <a:latin typeface="Garamond"/>
                        <a:ea typeface="Calibri"/>
                        <a:cs typeface="Times New Roman"/>
                      </a:endParaRPr>
                    </a:p>
                    <a:p>
                      <a:pPr marL="0" marR="0" lvl="0" indent="0" algn="l" defTabSz="685800" rtl="0" eaLnBrk="1" fontAlgn="auto" latinLnBrk="0" hangingPunct="1">
                        <a:lnSpc>
                          <a:spcPct val="115000"/>
                        </a:lnSpc>
                        <a:spcBef>
                          <a:spcPts val="0"/>
                        </a:spcBef>
                        <a:spcAft>
                          <a:spcPts val="0"/>
                        </a:spcAft>
                        <a:buClrTx/>
                        <a:buSzTx/>
                        <a:buFontTx/>
                        <a:buNone/>
                        <a:tabLst/>
                        <a:defRPr/>
                      </a:pPr>
                      <a:r>
                        <a:rPr lang="en-GB" sz="1100" b="0" i="1" dirty="0">
                          <a:effectLst/>
                          <a:latin typeface="Garamond"/>
                          <a:ea typeface="Calibri"/>
                          <a:cs typeface="Times New Roman"/>
                        </a:rPr>
                        <a:t>We give to those who ask.</a:t>
                      </a:r>
                      <a:r>
                        <a:rPr lang="en-GB" sz="1100" b="0" i="1" baseline="0" dirty="0">
                          <a:effectLst/>
                          <a:latin typeface="Garamond"/>
                          <a:ea typeface="Calibri"/>
                          <a:cs typeface="Times New Roman"/>
                        </a:rPr>
                        <a:t> We go the extra mile to support those in need</a:t>
                      </a:r>
                      <a:endParaRPr lang="en-GB" sz="1100" b="0" i="1" dirty="0">
                        <a:effectLst/>
                        <a:latin typeface="Garamond"/>
                        <a:ea typeface="Calibri"/>
                        <a:cs typeface="Times New Roman"/>
                      </a:endParaRPr>
                    </a:p>
                    <a:p>
                      <a:pPr>
                        <a:lnSpc>
                          <a:spcPct val="115000"/>
                        </a:lnSpc>
                        <a:spcAft>
                          <a:spcPts val="0"/>
                        </a:spcAft>
                      </a:pPr>
                      <a:endParaRPr lang="en-GB" sz="1100" dirty="0">
                        <a:effectLst/>
                        <a:latin typeface="Garamond"/>
                        <a:ea typeface="Calibri"/>
                        <a:cs typeface="Times New Roman"/>
                      </a:endParaRPr>
                    </a:p>
                  </a:txBody>
                  <a:tcPr marL="57499" marR="57499" marT="0" marB="0">
                    <a:solidFill>
                      <a:schemeClr val="bg1"/>
                    </a:solidFill>
                  </a:tcPr>
                </a:tc>
                <a:tc>
                  <a:txBody>
                    <a:bodyPr/>
                    <a:lstStyle/>
                    <a:p>
                      <a:pPr algn="just">
                        <a:lnSpc>
                          <a:spcPct val="115000"/>
                        </a:lnSpc>
                        <a:spcAft>
                          <a:spcPts val="0"/>
                        </a:spcAft>
                      </a:pPr>
                      <a:r>
                        <a:rPr lang="en-GB" sz="1100" dirty="0">
                          <a:effectLst/>
                          <a:latin typeface="Garamond"/>
                        </a:rPr>
                        <a:t>Community works</a:t>
                      </a:r>
                      <a:r>
                        <a:rPr lang="en-GB" sz="1100" baseline="0" dirty="0">
                          <a:effectLst/>
                          <a:latin typeface="Garamond"/>
                        </a:rPr>
                        <a:t> together regardless of age/ ethnicity/ gender or faith.</a:t>
                      </a:r>
                    </a:p>
                    <a:p>
                      <a:pPr algn="just">
                        <a:lnSpc>
                          <a:spcPct val="115000"/>
                        </a:lnSpc>
                        <a:spcAft>
                          <a:spcPts val="0"/>
                        </a:spcAft>
                      </a:pPr>
                      <a:r>
                        <a:rPr lang="en-GB" sz="1100" baseline="0" dirty="0">
                          <a:effectLst/>
                          <a:latin typeface="Garamond"/>
                          <a:ea typeface="Calibri"/>
                          <a:cs typeface="Times New Roman"/>
                        </a:rPr>
                        <a:t>People feel strong sense and pride part of the community.</a:t>
                      </a:r>
                    </a:p>
                    <a:p>
                      <a:pPr algn="just">
                        <a:lnSpc>
                          <a:spcPct val="115000"/>
                        </a:lnSpc>
                        <a:spcAft>
                          <a:spcPts val="0"/>
                        </a:spcAft>
                      </a:pPr>
                      <a:r>
                        <a:rPr lang="en-GB" sz="1100" dirty="0">
                          <a:effectLst/>
                          <a:latin typeface="Garamond"/>
                          <a:ea typeface="Calibri"/>
                          <a:cs typeface="Times New Roman"/>
                        </a:rPr>
                        <a:t>Children wanting to help out</a:t>
                      </a:r>
                      <a:r>
                        <a:rPr lang="en-GB" sz="1100" baseline="0" dirty="0">
                          <a:effectLst/>
                          <a:latin typeface="Garamond"/>
                          <a:ea typeface="Calibri"/>
                          <a:cs typeface="Times New Roman"/>
                        </a:rPr>
                        <a:t> on local initiatives e.g. recycling, litter picking. </a:t>
                      </a:r>
                    </a:p>
                    <a:p>
                      <a:pPr algn="just">
                        <a:lnSpc>
                          <a:spcPct val="115000"/>
                        </a:lnSpc>
                        <a:spcAft>
                          <a:spcPts val="0"/>
                        </a:spcAft>
                      </a:pPr>
                      <a:r>
                        <a:rPr lang="en-GB" sz="1100" baseline="0" dirty="0">
                          <a:effectLst/>
                          <a:latin typeface="Garamond"/>
                          <a:ea typeface="Calibri"/>
                          <a:cs typeface="Times New Roman"/>
                        </a:rPr>
                        <a:t>Elder people helping actively in community.</a:t>
                      </a:r>
                    </a:p>
                    <a:p>
                      <a:pPr algn="just">
                        <a:lnSpc>
                          <a:spcPct val="115000"/>
                        </a:lnSpc>
                        <a:spcAft>
                          <a:spcPts val="0"/>
                        </a:spcAft>
                      </a:pPr>
                      <a:r>
                        <a:rPr lang="en-GB" sz="1100" dirty="0">
                          <a:effectLst/>
                          <a:latin typeface="Garamond"/>
                        </a:rPr>
                        <a:t>Lots of volunteers for</a:t>
                      </a:r>
                      <a:r>
                        <a:rPr lang="en-GB" sz="1100" baseline="0" dirty="0">
                          <a:effectLst/>
                          <a:latin typeface="Garamond"/>
                        </a:rPr>
                        <a:t> a wide range of people.</a:t>
                      </a:r>
                    </a:p>
                    <a:p>
                      <a:pPr algn="just">
                        <a:lnSpc>
                          <a:spcPct val="115000"/>
                        </a:lnSpc>
                        <a:spcAft>
                          <a:spcPts val="0"/>
                        </a:spcAft>
                      </a:pPr>
                      <a:r>
                        <a:rPr lang="en-GB" sz="1100" baseline="0" dirty="0">
                          <a:effectLst/>
                          <a:latin typeface="Garamond"/>
                          <a:ea typeface="Calibri"/>
                          <a:cs typeface="Times New Roman"/>
                        </a:rPr>
                        <a:t>Eternal experiences.</a:t>
                      </a:r>
                    </a:p>
                    <a:p>
                      <a:pPr algn="just">
                        <a:lnSpc>
                          <a:spcPct val="115000"/>
                        </a:lnSpc>
                        <a:spcAft>
                          <a:spcPts val="0"/>
                        </a:spcAft>
                      </a:pPr>
                      <a:r>
                        <a:rPr lang="en-GB" sz="1100" baseline="0" dirty="0">
                          <a:effectLst/>
                          <a:latin typeface="Garamond"/>
                          <a:ea typeface="Calibri"/>
                          <a:cs typeface="Times New Roman"/>
                        </a:rPr>
                        <a:t>Understanding for world of work &amp;  Job prospects expanded.</a:t>
                      </a:r>
                    </a:p>
                    <a:p>
                      <a:pPr algn="just">
                        <a:lnSpc>
                          <a:spcPct val="115000"/>
                        </a:lnSpc>
                        <a:spcAft>
                          <a:spcPts val="0"/>
                        </a:spcAft>
                      </a:pPr>
                      <a:r>
                        <a:rPr lang="en-GB" sz="1100" baseline="0" dirty="0">
                          <a:effectLst/>
                          <a:latin typeface="Garamond"/>
                          <a:ea typeface="Calibri"/>
                          <a:cs typeface="Times New Roman"/>
                        </a:rPr>
                        <a:t>National and global opportunities.</a:t>
                      </a:r>
                    </a:p>
                    <a:p>
                      <a:pPr algn="just">
                        <a:lnSpc>
                          <a:spcPct val="115000"/>
                        </a:lnSpc>
                        <a:spcAft>
                          <a:spcPts val="0"/>
                        </a:spcAft>
                      </a:pPr>
                      <a:r>
                        <a:rPr lang="en-GB" sz="1100" baseline="0" dirty="0">
                          <a:effectLst/>
                          <a:latin typeface="Garamond"/>
                          <a:ea typeface="Calibri"/>
                          <a:cs typeface="Times New Roman"/>
                        </a:rPr>
                        <a:t>Awareness of the world.</a:t>
                      </a:r>
                      <a:endParaRPr lang="en-GB" sz="1100" dirty="0">
                        <a:effectLst/>
                        <a:latin typeface="Garamond"/>
                        <a:ea typeface="Calibri"/>
                        <a:cs typeface="Times New Roman"/>
                      </a:endParaRPr>
                    </a:p>
                  </a:txBody>
                  <a:tcPr marL="57499" marR="57499" marT="0" marB="0">
                    <a:solidFill>
                      <a:schemeClr val="bg1"/>
                    </a:solidFill>
                  </a:tcPr>
                </a:tc>
                <a:tc>
                  <a:txBody>
                    <a:bodyPr/>
                    <a:lstStyle/>
                    <a:p>
                      <a:pPr marL="0" indent="0" algn="just">
                        <a:lnSpc>
                          <a:spcPct val="115000"/>
                        </a:lnSpc>
                        <a:spcAft>
                          <a:spcPts val="0"/>
                        </a:spcAft>
                        <a:buFont typeface="Arial" panose="020B0604020202020204" pitchFamily="34" charset="0"/>
                        <a:buNone/>
                      </a:pPr>
                      <a:r>
                        <a:rPr lang="en-GB" sz="1100" dirty="0">
                          <a:effectLst/>
                          <a:latin typeface="Garamond"/>
                          <a:ea typeface="Calibri"/>
                          <a:cs typeface="Times New Roman"/>
                        </a:rPr>
                        <a:t>Build and expand on world of work.</a:t>
                      </a:r>
                    </a:p>
                    <a:p>
                      <a:pPr marL="0" indent="0" algn="just">
                        <a:lnSpc>
                          <a:spcPct val="115000"/>
                        </a:lnSpc>
                        <a:spcAft>
                          <a:spcPts val="0"/>
                        </a:spcAft>
                        <a:buFont typeface="Arial" panose="020B0604020202020204" pitchFamily="34" charset="0"/>
                        <a:buNone/>
                      </a:pPr>
                      <a:r>
                        <a:rPr lang="en-GB" sz="1100" dirty="0">
                          <a:effectLst/>
                          <a:latin typeface="Garamond"/>
                          <a:ea typeface="Calibri"/>
                          <a:cs typeface="Times New Roman"/>
                        </a:rPr>
                        <a:t>Define ‘community’.</a:t>
                      </a:r>
                    </a:p>
                    <a:p>
                      <a:pPr marL="0" marR="0" lvl="0" indent="0" algn="just" defTabSz="914400" rtl="0" eaLnBrk="1" fontAlgn="auto" latinLnBrk="0" hangingPunct="1">
                        <a:lnSpc>
                          <a:spcPct val="115000"/>
                        </a:lnSpc>
                        <a:spcBef>
                          <a:spcPts val="0"/>
                        </a:spcBef>
                        <a:spcAft>
                          <a:spcPts val="0"/>
                        </a:spcAft>
                        <a:buClrTx/>
                        <a:buSzTx/>
                        <a:buFont typeface="Arial" panose="020B0604020202020204" pitchFamily="34" charset="0"/>
                        <a:buNone/>
                        <a:tabLst/>
                        <a:defRPr/>
                      </a:pPr>
                      <a:r>
                        <a:rPr lang="en-GB" sz="1100" baseline="0" dirty="0">
                          <a:effectLst/>
                          <a:latin typeface="Garamond"/>
                          <a:ea typeface="Calibri"/>
                          <a:cs typeface="Times New Roman"/>
                        </a:rPr>
                        <a:t>Ask Community what it wants of us.</a:t>
                      </a:r>
                    </a:p>
                    <a:p>
                      <a:pPr marL="0" marR="0" lvl="0" indent="0" algn="just" defTabSz="914400" rtl="0" eaLnBrk="1" fontAlgn="auto" latinLnBrk="0" hangingPunct="1">
                        <a:lnSpc>
                          <a:spcPct val="115000"/>
                        </a:lnSpc>
                        <a:spcBef>
                          <a:spcPts val="0"/>
                        </a:spcBef>
                        <a:spcAft>
                          <a:spcPts val="0"/>
                        </a:spcAft>
                        <a:buClrTx/>
                        <a:buSzTx/>
                        <a:buFont typeface="Arial" panose="020B0604020202020204" pitchFamily="34" charset="0"/>
                        <a:buNone/>
                        <a:tabLst/>
                        <a:defRPr/>
                      </a:pPr>
                      <a:r>
                        <a:rPr lang="en-GB" sz="1100" dirty="0">
                          <a:effectLst/>
                          <a:latin typeface="Garamond"/>
                          <a:ea typeface="Calibri"/>
                          <a:cs typeface="Times New Roman"/>
                        </a:rPr>
                        <a:t>Have more </a:t>
                      </a:r>
                      <a:r>
                        <a:rPr lang="en-GB" sz="1100" baseline="0" dirty="0">
                          <a:effectLst/>
                          <a:latin typeface="Garamond"/>
                          <a:ea typeface="Calibri"/>
                          <a:cs typeface="Times New Roman"/>
                        </a:rPr>
                        <a:t>whole community gatherings.</a:t>
                      </a:r>
                    </a:p>
                    <a:p>
                      <a:pPr marL="0" marR="0" lvl="0" indent="0" algn="just" defTabSz="914400" rtl="0" eaLnBrk="1" fontAlgn="auto" latinLnBrk="0" hangingPunct="1">
                        <a:lnSpc>
                          <a:spcPct val="115000"/>
                        </a:lnSpc>
                        <a:spcBef>
                          <a:spcPts val="0"/>
                        </a:spcBef>
                        <a:spcAft>
                          <a:spcPts val="0"/>
                        </a:spcAft>
                        <a:buClrTx/>
                        <a:buSzTx/>
                        <a:buFont typeface="Arial" panose="020B0604020202020204" pitchFamily="34" charset="0"/>
                        <a:buNone/>
                        <a:tabLst/>
                        <a:defRPr/>
                      </a:pPr>
                      <a:r>
                        <a:rPr lang="en-GB" sz="1100" baseline="0" dirty="0">
                          <a:effectLst/>
                          <a:latin typeface="Garamond"/>
                          <a:ea typeface="Calibri"/>
                          <a:cs typeface="Times New Roman"/>
                        </a:rPr>
                        <a:t>Launch Thrive share project .</a:t>
                      </a:r>
                    </a:p>
                    <a:p>
                      <a:pPr marL="0" marR="0" lvl="0" indent="0" algn="just" defTabSz="914400" rtl="0" eaLnBrk="1" fontAlgn="auto" latinLnBrk="0" hangingPunct="1">
                        <a:lnSpc>
                          <a:spcPct val="115000"/>
                        </a:lnSpc>
                        <a:spcBef>
                          <a:spcPts val="0"/>
                        </a:spcBef>
                        <a:spcAft>
                          <a:spcPts val="0"/>
                        </a:spcAft>
                        <a:buClrTx/>
                        <a:buSzTx/>
                        <a:buFont typeface="Arial" panose="020B0604020202020204" pitchFamily="34" charset="0"/>
                        <a:buNone/>
                        <a:tabLst/>
                        <a:defRPr/>
                      </a:pPr>
                      <a:r>
                        <a:rPr lang="en-GB" sz="1100" baseline="0" dirty="0">
                          <a:effectLst/>
                          <a:latin typeface="Garamond"/>
                          <a:ea typeface="Calibri"/>
                          <a:cs typeface="Times New Roman"/>
                        </a:rPr>
                        <a:t>Build on intergenerational links.</a:t>
                      </a:r>
                    </a:p>
                    <a:p>
                      <a:pPr marL="0" marR="0" lvl="0" indent="0" algn="just" rtl="0" eaLnBrk="1" fontAlgn="auto" latinLnBrk="0" hangingPunct="1">
                        <a:lnSpc>
                          <a:spcPct val="115000"/>
                        </a:lnSpc>
                        <a:spcBef>
                          <a:spcPts val="0"/>
                        </a:spcBef>
                        <a:spcAft>
                          <a:spcPts val="0"/>
                        </a:spcAft>
                        <a:buClrTx/>
                        <a:buSzTx/>
                        <a:buFont typeface="Arial" panose="020B0604020202020204" pitchFamily="34" charset="0"/>
                        <a:buNone/>
                      </a:pPr>
                      <a:r>
                        <a:rPr lang="en-GB" sz="1100" baseline="0" dirty="0">
                          <a:effectLst/>
                          <a:latin typeface="Garamond"/>
                          <a:ea typeface="Calibri"/>
                          <a:cs typeface="Times New Roman"/>
                        </a:rPr>
                        <a:t>Make direct links to all local companies.  </a:t>
                      </a:r>
                      <a:r>
                        <a:rPr lang="en-GB" sz="1100" dirty="0">
                          <a:effectLst/>
                          <a:latin typeface="Garamond"/>
                          <a:ea typeface="Calibri"/>
                          <a:cs typeface="Times New Roman"/>
                        </a:rPr>
                        <a:t>Make a flyer explaining how they can help and send to local</a:t>
                      </a:r>
                      <a:r>
                        <a:rPr lang="en-GB" sz="1100" baseline="0" dirty="0">
                          <a:effectLst/>
                          <a:latin typeface="Garamond"/>
                          <a:ea typeface="Calibri"/>
                          <a:cs typeface="Times New Roman"/>
                        </a:rPr>
                        <a:t> business.</a:t>
                      </a:r>
                    </a:p>
                    <a:p>
                      <a:pPr marL="0" marR="0" lvl="0" indent="0" algn="just" defTabSz="914400" rtl="0" eaLnBrk="1" fontAlgn="auto" latinLnBrk="0" hangingPunct="1">
                        <a:lnSpc>
                          <a:spcPct val="115000"/>
                        </a:lnSpc>
                        <a:spcBef>
                          <a:spcPts val="0"/>
                        </a:spcBef>
                        <a:spcAft>
                          <a:spcPts val="0"/>
                        </a:spcAft>
                        <a:buClrTx/>
                        <a:buSzTx/>
                        <a:buFont typeface="Arial" panose="020B0604020202020204" pitchFamily="34" charset="0"/>
                        <a:buNone/>
                        <a:tabLst/>
                        <a:defRPr/>
                      </a:pPr>
                      <a:endParaRPr lang="en-GB" sz="1100" baseline="0" dirty="0">
                        <a:effectLst/>
                        <a:latin typeface="Garamond"/>
                        <a:ea typeface="Calibri"/>
                        <a:cs typeface="Times New Roman"/>
                      </a:endParaRPr>
                    </a:p>
                  </a:txBody>
                  <a:tcPr marL="57499" marR="57499" marT="0" marB="0">
                    <a:solidFill>
                      <a:schemeClr val="bg1"/>
                    </a:solidFill>
                  </a:tcPr>
                </a:tc>
                <a:extLst>
                  <a:ext uri="{0D108BD9-81ED-4DB2-BD59-A6C34878D82A}">
                    <a16:rowId xmlns:a16="http://schemas.microsoft.com/office/drawing/2014/main" val="10005"/>
                  </a:ext>
                </a:extLst>
              </a:tr>
              <a:tr h="471473">
                <a:tc>
                  <a:txBody>
                    <a:bodyPr/>
                    <a:lstStyle/>
                    <a:p>
                      <a:pPr>
                        <a:lnSpc>
                          <a:spcPct val="115000"/>
                        </a:lnSpc>
                        <a:spcAft>
                          <a:spcPts val="0"/>
                        </a:spcAft>
                      </a:pPr>
                      <a:r>
                        <a:rPr lang="en-GB" sz="1100" dirty="0">
                          <a:effectLst/>
                          <a:latin typeface="Garamond"/>
                          <a:ea typeface="Calibri"/>
                          <a:cs typeface="Times New Roman"/>
                        </a:rPr>
                        <a:t>Respect</a:t>
                      </a:r>
                      <a:r>
                        <a:rPr lang="en-GB" sz="1100" baseline="0" dirty="0">
                          <a:effectLst/>
                          <a:latin typeface="Garamond"/>
                          <a:ea typeface="Calibri"/>
                          <a:cs typeface="Times New Roman"/>
                        </a:rPr>
                        <a:t> for the Environment- there are only finite resources</a:t>
                      </a:r>
                      <a:r>
                        <a:rPr lang="en-GB" sz="1100" i="1" baseline="0" dirty="0">
                          <a:effectLst>
                            <a:outerShdw blurRad="38100" dist="38100" dir="2700000" algn="tl">
                              <a:srgbClr val="000000">
                                <a:alpha val="43137"/>
                              </a:srgbClr>
                            </a:outerShdw>
                          </a:effectLst>
                          <a:latin typeface="Garamond"/>
                          <a:ea typeface="Calibri"/>
                          <a:cs typeface="Times New Roman"/>
                        </a:rPr>
                        <a:t>. </a:t>
                      </a:r>
                    </a:p>
                    <a:p>
                      <a:pPr>
                        <a:lnSpc>
                          <a:spcPct val="115000"/>
                        </a:lnSpc>
                        <a:spcAft>
                          <a:spcPts val="0"/>
                        </a:spcAft>
                      </a:pPr>
                      <a:endParaRPr lang="en-GB" sz="1100" i="1" baseline="0" dirty="0">
                        <a:effectLst>
                          <a:outerShdw blurRad="38100" dist="38100" dir="2700000" algn="tl">
                            <a:srgbClr val="000000">
                              <a:alpha val="43137"/>
                            </a:srgbClr>
                          </a:outerShdw>
                        </a:effectLst>
                        <a:latin typeface="Garamond"/>
                        <a:ea typeface="Calibri"/>
                        <a:cs typeface="Times New Roman"/>
                      </a:endParaRPr>
                    </a:p>
                    <a:p>
                      <a:pPr>
                        <a:lnSpc>
                          <a:spcPct val="115000"/>
                        </a:lnSpc>
                        <a:spcAft>
                          <a:spcPts val="0"/>
                        </a:spcAft>
                      </a:pPr>
                      <a:r>
                        <a:rPr lang="en-GB" sz="1100" i="1" baseline="0" dirty="0">
                          <a:effectLst/>
                          <a:latin typeface="Garamond"/>
                          <a:ea typeface="Calibri"/>
                          <a:cs typeface="Times New Roman"/>
                        </a:rPr>
                        <a:t>God created the Earth and we are responsible for looking after it</a:t>
                      </a:r>
                      <a:endParaRPr lang="en-GB" sz="1100" i="1" dirty="0">
                        <a:effectLst/>
                        <a:latin typeface="Garamond"/>
                        <a:ea typeface="Calibri"/>
                        <a:cs typeface="Times New Roman"/>
                      </a:endParaRPr>
                    </a:p>
                  </a:txBody>
                  <a:tcPr marL="57499" marR="57499" marT="0" marB="0"/>
                </a:tc>
                <a:tc>
                  <a:txBody>
                    <a:bodyPr/>
                    <a:lstStyle/>
                    <a:p>
                      <a:pPr algn="just">
                        <a:lnSpc>
                          <a:spcPct val="115000"/>
                        </a:lnSpc>
                        <a:spcAft>
                          <a:spcPts val="0"/>
                        </a:spcAft>
                      </a:pPr>
                      <a:r>
                        <a:rPr lang="en-GB" sz="1100" baseline="0" dirty="0">
                          <a:effectLst/>
                          <a:latin typeface="Garamond"/>
                          <a:ea typeface="Calibri"/>
                          <a:cs typeface="Times New Roman"/>
                        </a:rPr>
                        <a:t>Children ethically debate environmental issues and share awareness widely.</a:t>
                      </a:r>
                    </a:p>
                    <a:p>
                      <a:pPr algn="just">
                        <a:lnSpc>
                          <a:spcPct val="115000"/>
                        </a:lnSpc>
                        <a:spcAft>
                          <a:spcPts val="0"/>
                        </a:spcAft>
                      </a:pPr>
                      <a:r>
                        <a:rPr lang="en-GB" sz="1100" baseline="0" dirty="0">
                          <a:effectLst/>
                          <a:latin typeface="Garamond"/>
                          <a:ea typeface="Calibri"/>
                          <a:cs typeface="Times New Roman"/>
                        </a:rPr>
                        <a:t>Children are given opportunities to tackle current environmental issues .</a:t>
                      </a:r>
                    </a:p>
                    <a:p>
                      <a:pPr algn="just">
                        <a:lnSpc>
                          <a:spcPct val="115000"/>
                        </a:lnSpc>
                        <a:spcAft>
                          <a:spcPts val="0"/>
                        </a:spcAft>
                      </a:pPr>
                      <a:r>
                        <a:rPr lang="en-GB" sz="1100" baseline="0" dirty="0">
                          <a:effectLst/>
                          <a:latin typeface="Garamond"/>
                          <a:ea typeface="Calibri"/>
                          <a:cs typeface="Times New Roman"/>
                        </a:rPr>
                        <a:t>Gained plastic free status.</a:t>
                      </a:r>
                      <a:endParaRPr lang="en-GB" sz="1100" dirty="0">
                        <a:effectLst/>
                        <a:latin typeface="Garamond"/>
                        <a:ea typeface="Calibri"/>
                        <a:cs typeface="Times New Roman"/>
                      </a:endParaRPr>
                    </a:p>
                  </a:txBody>
                  <a:tcPr marL="57499" marR="57499" marT="0" marB="0"/>
                </a:tc>
                <a:tc>
                  <a:txBody>
                    <a:bodyPr/>
                    <a:lstStyle/>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dirty="0">
                          <a:effectLst/>
                          <a:latin typeface="Garamond"/>
                          <a:ea typeface="Calibri"/>
                          <a:cs typeface="Times New Roman"/>
                        </a:rPr>
                        <a:t>Children grow own</a:t>
                      </a:r>
                      <a:r>
                        <a:rPr lang="en-GB" sz="1100" baseline="0" dirty="0">
                          <a:effectLst/>
                          <a:latin typeface="Garamond"/>
                          <a:ea typeface="Calibri"/>
                          <a:cs typeface="Times New Roman"/>
                        </a:rPr>
                        <a:t> food</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dirty="0">
                          <a:effectLst/>
                          <a:latin typeface="Garamond"/>
                          <a:ea typeface="Calibri"/>
                          <a:cs typeface="Times New Roman"/>
                        </a:rPr>
                        <a:t>Developing school gardens</a:t>
                      </a:r>
                    </a:p>
                    <a:p>
                      <a:pPr marL="0" marR="0" lvl="0" indent="0" algn="just" rtl="0" eaLnBrk="1" fontAlgn="auto" latinLnBrk="0" hangingPunct="1">
                        <a:lnSpc>
                          <a:spcPct val="115000"/>
                        </a:lnSpc>
                        <a:spcBef>
                          <a:spcPts val="0"/>
                        </a:spcBef>
                        <a:spcAft>
                          <a:spcPts val="0"/>
                        </a:spcAft>
                        <a:buClrTx/>
                        <a:buSzTx/>
                        <a:buFont typeface="Garamond" panose="02020404030301010803" pitchFamily="18" charset="0"/>
                        <a:buNone/>
                      </a:pPr>
                      <a:r>
                        <a:rPr lang="en-GB" sz="1100" baseline="0" dirty="0">
                          <a:effectLst/>
                          <a:latin typeface="Garamond"/>
                          <a:ea typeface="Calibri"/>
                          <a:cs typeface="Times New Roman"/>
                        </a:rPr>
                        <a:t>Regular litter picking </a:t>
                      </a:r>
                    </a:p>
                    <a:p>
                      <a:pPr marL="0" marR="0" lvl="0" indent="0" algn="just" defTabSz="914400" rtl="0" eaLnBrk="1" fontAlgn="auto" latinLnBrk="0" hangingPunct="1">
                        <a:lnSpc>
                          <a:spcPct val="115000"/>
                        </a:lnSpc>
                        <a:spcBef>
                          <a:spcPts val="0"/>
                        </a:spcBef>
                        <a:spcAft>
                          <a:spcPts val="0"/>
                        </a:spcAft>
                        <a:buClrTx/>
                        <a:buSzTx/>
                        <a:buFont typeface="Garamond" panose="02020404030301010803" pitchFamily="18" charset="0"/>
                        <a:buNone/>
                        <a:tabLst/>
                        <a:defRPr/>
                      </a:pPr>
                      <a:r>
                        <a:rPr lang="en-GB" sz="1100" dirty="0">
                          <a:effectLst/>
                          <a:latin typeface="Garamond"/>
                          <a:ea typeface="Calibri"/>
                          <a:cs typeface="Times New Roman"/>
                        </a:rPr>
                        <a:t>Gain ECO award</a:t>
                      </a:r>
                    </a:p>
                    <a:p>
                      <a:pPr marL="0" indent="0" algn="just">
                        <a:lnSpc>
                          <a:spcPct val="115000"/>
                        </a:lnSpc>
                        <a:spcAft>
                          <a:spcPts val="0"/>
                        </a:spcAft>
                        <a:buFont typeface="Garamond" panose="02020404030301010803" pitchFamily="18" charset="0"/>
                        <a:buNone/>
                      </a:pPr>
                      <a:r>
                        <a:rPr lang="en-GB" sz="1100" dirty="0">
                          <a:effectLst/>
                          <a:latin typeface="Garamond"/>
                          <a:ea typeface="Calibri"/>
                          <a:cs typeface="Times New Roman"/>
                        </a:rPr>
                        <a:t>Build on  Green day </a:t>
                      </a:r>
                    </a:p>
                  </a:txBody>
                  <a:tcPr marL="57499" marR="57499" marT="0" marB="0"/>
                </a:tc>
                <a:extLst>
                  <a:ext uri="{0D108BD9-81ED-4DB2-BD59-A6C34878D82A}">
                    <a16:rowId xmlns:a16="http://schemas.microsoft.com/office/drawing/2014/main" val="2699247559"/>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C32C39F5731724DB2DE47D171627DCF" ma:contentTypeVersion="12" ma:contentTypeDescription="Create a new document." ma:contentTypeScope="" ma:versionID="9b0a6f78969c5d554ef1e6ae6a281c5f">
  <xsd:schema xmlns:xsd="http://www.w3.org/2001/XMLSchema" xmlns:xs="http://www.w3.org/2001/XMLSchema" xmlns:p="http://schemas.microsoft.com/office/2006/metadata/properties" xmlns:ns2="7be0b4c5-910f-4beb-aa1f-d11ccd68463a" xmlns:ns3="1f2b5b84-18c1-4677-89e2-694d546bc1eb" targetNamespace="http://schemas.microsoft.com/office/2006/metadata/properties" ma:root="true" ma:fieldsID="f518098ef336e0aa029ca10960a33d27" ns2:_="" ns3:_="">
    <xsd:import namespace="7be0b4c5-910f-4beb-aa1f-d11ccd68463a"/>
    <xsd:import namespace="1f2b5b84-18c1-4677-89e2-694d546bc1e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e0b4c5-910f-4beb-aa1f-d11ccd6846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d1cca9f-bb9a-462a-84eb-abbd4af6a05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2b5b84-18c1-4677-89e2-694d546bc1e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e2f6ec1-7df9-455b-8403-7a4303f90a31}" ma:internalName="TaxCatchAll" ma:showField="CatchAllData" ma:web="1f2b5b84-18c1-4677-89e2-694d546bc1e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be0b4c5-910f-4beb-aa1f-d11ccd68463a">
      <Terms xmlns="http://schemas.microsoft.com/office/infopath/2007/PartnerControls"/>
    </lcf76f155ced4ddcb4097134ff3c332f>
    <TaxCatchAll xmlns="1f2b5b84-18c1-4677-89e2-694d546bc1eb" xsi:nil="true"/>
  </documentManagement>
</p:properties>
</file>

<file path=customXml/itemProps1.xml><?xml version="1.0" encoding="utf-8"?>
<ds:datastoreItem xmlns:ds="http://schemas.openxmlformats.org/officeDocument/2006/customXml" ds:itemID="{B6FDCD02-4D44-4944-9D5B-AB74677F2FC0}">
  <ds:schemaRefs>
    <ds:schemaRef ds:uri="http://schemas.microsoft.com/sharepoint/v3/contenttype/forms"/>
  </ds:schemaRefs>
</ds:datastoreItem>
</file>

<file path=customXml/itemProps2.xml><?xml version="1.0" encoding="utf-8"?>
<ds:datastoreItem xmlns:ds="http://schemas.openxmlformats.org/officeDocument/2006/customXml" ds:itemID="{35A36C14-E907-44CD-98C6-643992F3B6C4}">
  <ds:schemaRefs>
    <ds:schemaRef ds:uri="1f2b5b84-18c1-4677-89e2-694d546bc1eb"/>
    <ds:schemaRef ds:uri="7be0b4c5-910f-4beb-aa1f-d11ccd6846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3253B02-4FD2-42B8-AC1E-44D267DF0F4A}">
  <ds:schemaRefs>
    <ds:schemaRef ds:uri="http://purl.org/dc/dcmitype/"/>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www.w3.org/XML/1998/namespace"/>
    <ds:schemaRef ds:uri="1f2b5b84-18c1-4677-89e2-694d546bc1eb"/>
    <ds:schemaRef ds:uri="7be0b4c5-910f-4beb-aa1f-d11ccd68463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3930</Words>
  <Application>Microsoft Office PowerPoint</Application>
  <PresentationFormat>On-screen Show (4:3)</PresentationFormat>
  <Paragraphs>280</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Book Antiqua</vt:lpstr>
      <vt:lpstr>Calibri</vt:lpstr>
      <vt:lpstr>Century Gothic</vt:lpstr>
      <vt:lpstr>Garamond</vt:lpstr>
      <vt:lpstr>Georgia</vt:lpstr>
      <vt:lpstr>Times New Roman</vt:lpstr>
      <vt:lpstr>Wingdings 2</vt:lpstr>
      <vt:lpstr>Urban</vt:lpstr>
      <vt:lpstr>PowerPoint Presentation</vt:lpstr>
      <vt:lpstr>PowerPoint Presentation</vt:lpstr>
      <vt:lpstr>How we will approach this.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dc:creator>
  <cp:lastModifiedBy>Elizabeth Savage</cp:lastModifiedBy>
  <cp:revision>155</cp:revision>
  <cp:lastPrinted>2022-07-19T13:44:06Z</cp:lastPrinted>
  <dcterms:created xsi:type="dcterms:W3CDTF">2018-01-22T19:31:30Z</dcterms:created>
  <dcterms:modified xsi:type="dcterms:W3CDTF">2023-01-11T11:24:47Z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0x0101009C32C39F5731724DB2DE47D171627DCF</vt:lpwstr>
  </property>
  <property fmtid="{D5CDD505-2E9C-101B-9397-08002B2CF9AE}" pid="3" name="MediaServiceImageTags">
    <vt:lpwstr/>
  </property>
</Properties>
</file>