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notesMasterIdLst>
    <p:notesMasterId r:id="rId17"/>
  </p:notesMasterIdLst>
  <p:sldIdLst>
    <p:sldId id="307" r:id="rId2"/>
    <p:sldId id="300" r:id="rId3"/>
    <p:sldId id="299" r:id="rId4"/>
    <p:sldId id="308" r:id="rId5"/>
    <p:sldId id="293" r:id="rId6"/>
    <p:sldId id="262" r:id="rId7"/>
    <p:sldId id="294" r:id="rId8"/>
    <p:sldId id="302" r:id="rId9"/>
    <p:sldId id="295" r:id="rId10"/>
    <p:sldId id="303" r:id="rId11"/>
    <p:sldId id="279" r:id="rId12"/>
    <p:sldId id="275" r:id="rId13"/>
    <p:sldId id="276" r:id="rId14"/>
    <p:sldId id="304" r:id="rId15"/>
    <p:sldId id="29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C9A"/>
    <a:srgbClr val="045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50"/>
    <p:restoredTop sz="94645"/>
  </p:normalViewPr>
  <p:slideViewPr>
    <p:cSldViewPr snapToGrid="0" snapToObjects="1">
      <p:cViewPr varScale="1">
        <p:scale>
          <a:sx n="62" d="100"/>
          <a:sy n="62" d="100"/>
        </p:scale>
        <p:origin x="8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2FA0C-824A-344E-89EC-36D6726EF867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1507A-9B69-E44B-ACAE-B636B81DA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84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507A-9B69-E44B-ACAE-B636B81DA8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3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507A-9B69-E44B-ACAE-B636B81DA8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26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507A-9B69-E44B-ACAE-B636B81DA8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2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4BCE-E781-1B47-B9F1-EAD3CD7C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5434E6-96A7-994A-9656-7C223528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F4BF-87AE-B84E-8A88-268AD1673C58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4E10D9-FEC9-614C-8212-BC4701F09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63036-8645-B64C-9E47-09DC65C1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D81B-F1D2-3A40-8F64-FE38EE04F9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20A351-98BC-D543-97B9-DB74D30F6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9457"/>
            <a:ext cx="9144000" cy="68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6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542D-0690-BF46-9B37-BC33AB51E5A2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B428-E28F-9947-A171-7BEF8A4D4E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B203E1-4C84-0A47-8B6E-A6BDA50F7E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1288" y="942975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9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542D-0690-BF46-9B37-BC33AB51E5A2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B428-E28F-9947-A171-7BEF8A4D4E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B203E1-4C84-0A47-8B6E-A6BDA50F7E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1288" y="942975"/>
            <a:ext cx="9144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6A4B3-795B-0240-8503-61C4C1C6A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3" y="0"/>
            <a:ext cx="9140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3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27351E-4C98-6A42-8CD3-2D3E8469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61D9B-7C87-9F41-8FD7-E25683913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189DC-A2B6-2446-A1C4-79476DFD4E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3F4BF-87AE-B84E-8A88-268AD1673C58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081EE-F3E1-994E-81D7-CD38CD4AF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2F39B-0F98-2743-BCC8-C86190798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4D81B-F1D2-3A40-8F64-FE38EE04F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2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C36B6-A0BF-4C43-BFD2-02F0F23BF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13" y="365125"/>
            <a:ext cx="7158578" cy="2380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8659C3-D50D-BC42-81A5-744A6932D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530" y="2890754"/>
            <a:ext cx="5234940" cy="30883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52C46B-63C4-A94B-A2C9-C0A6847A80C7}"/>
              </a:ext>
            </a:extLst>
          </p:cNvPr>
          <p:cNvSpPr txBox="1"/>
          <p:nvPr/>
        </p:nvSpPr>
        <p:spPr>
          <a:xfrm>
            <a:off x="3417570" y="5979149"/>
            <a:ext cx="2308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lacial Indifference" pitchFamily="2" charset="0"/>
              </a:rPr>
              <a:t>MARCH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315018-5761-CF48-9766-8C4B4CB3201F}"/>
              </a:ext>
            </a:extLst>
          </p:cNvPr>
          <p:cNvSpPr/>
          <p:nvPr/>
        </p:nvSpPr>
        <p:spPr>
          <a:xfrm>
            <a:off x="2034540" y="4522039"/>
            <a:ext cx="5154930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Glacial Indifference" pitchFamily="2" charset="0"/>
              </a:rPr>
              <a:t>Celebrating our unique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Glacial Indifference" pitchFamily="2" charset="0"/>
              </a:rPr>
              <a:t>strengths and differences.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1BBCE9-1E5E-0544-B02B-645BD655CC94}"/>
              </a:ext>
            </a:extLst>
          </p:cNvPr>
          <p:cNvSpPr/>
          <p:nvPr/>
        </p:nvSpPr>
        <p:spPr>
          <a:xfrm>
            <a:off x="1805940" y="5715000"/>
            <a:ext cx="5783580" cy="264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96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DDC93-60DB-A744-AFF7-FA663BC1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851BBD-7A14-0640-9D52-65C80DB26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2" y="0"/>
            <a:ext cx="911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29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7D17-87CA-9F41-8C6E-999150A5B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6C74C-D3C5-F040-BA83-71B4F4C96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59" y="479424"/>
            <a:ext cx="8114882" cy="5658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29E069-0024-064D-AB6F-812E9360BDB0}"/>
              </a:ext>
            </a:extLst>
          </p:cNvPr>
          <p:cNvSpPr txBox="1"/>
          <p:nvPr/>
        </p:nvSpPr>
        <p:spPr>
          <a:xfrm>
            <a:off x="1371600" y="6195056"/>
            <a:ext cx="684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Winner of 2020 Neurodiversity Celebration Week Art Competition</a:t>
            </a:r>
          </a:p>
        </p:txBody>
      </p:sp>
    </p:spTree>
    <p:extLst>
      <p:ext uri="{BB962C8B-B14F-4D97-AF65-F5344CB8AC3E}">
        <p14:creationId xmlns:p14="http://schemas.microsoft.com/office/powerpoint/2010/main" val="879432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DDC93-60DB-A744-AFF7-FA663BC1E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0453"/>
            <a:ext cx="7886700" cy="1325563"/>
          </a:xfrm>
        </p:spPr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464AB-BF1B-F94A-A223-3018F9564A91}"/>
              </a:ext>
            </a:extLst>
          </p:cNvPr>
          <p:cNvSpPr txBox="1"/>
          <p:nvPr/>
        </p:nvSpPr>
        <p:spPr>
          <a:xfrm>
            <a:off x="311727" y="696441"/>
            <a:ext cx="8520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lacial Indifference" pitchFamily="2" charset="0"/>
              </a:rPr>
              <a:t>What is Neurodiversity </a:t>
            </a:r>
          </a:p>
          <a:p>
            <a:pPr algn="ctr"/>
            <a:r>
              <a:rPr lang="en-US" sz="3200" b="1" dirty="0">
                <a:latin typeface="Glacial Indifference" pitchFamily="2" charset="0"/>
              </a:rPr>
              <a:t>Celebration Week About?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37F1F-A801-2741-83C2-087A984E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15818" y="1689340"/>
            <a:ext cx="7712364" cy="168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61247A-6800-C541-9BAD-F99F70018B5F}"/>
              </a:ext>
            </a:extLst>
          </p:cNvPr>
          <p:cNvSpPr txBox="1"/>
          <p:nvPr/>
        </p:nvSpPr>
        <p:spPr>
          <a:xfrm>
            <a:off x="628650" y="2149647"/>
            <a:ext cx="77123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Neurodiversity Celebration Week is about celebrating the strengths and talents of people who are autistic and people with learning differences.</a:t>
            </a:r>
          </a:p>
          <a:p>
            <a:endParaRPr lang="en-GB" sz="2400" dirty="0"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Sadly, these students are often teased and bullied for their difference. </a:t>
            </a:r>
          </a:p>
          <a:p>
            <a:endParaRPr lang="en-GB" sz="2400" dirty="0"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Neurodiversity Celebration Week is one way of reminding everyone of the importance of being kind,  tolerant and accepting of everyone, especially classmates who are autistic or have ADHD.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Glacial Indifference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57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DDC93-60DB-A744-AFF7-FA663BC1E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0453"/>
            <a:ext cx="7886700" cy="1325563"/>
          </a:xfrm>
        </p:spPr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464AB-BF1B-F94A-A223-3018F9564A91}"/>
              </a:ext>
            </a:extLst>
          </p:cNvPr>
          <p:cNvSpPr txBox="1"/>
          <p:nvPr/>
        </p:nvSpPr>
        <p:spPr>
          <a:xfrm>
            <a:off x="288867" y="1346969"/>
            <a:ext cx="852054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Glacial Indifference" pitchFamily="2" charset="0"/>
              </a:rPr>
              <a:t>There are currently</a:t>
            </a:r>
          </a:p>
          <a:p>
            <a:pPr algn="ctr"/>
            <a:r>
              <a:rPr lang="en-US" sz="3200" b="1">
                <a:latin typeface="Glacial Indifference" pitchFamily="2" charset="0"/>
              </a:rPr>
              <a:t> </a:t>
            </a:r>
          </a:p>
          <a:p>
            <a:pPr algn="ctr"/>
            <a:r>
              <a:rPr lang="en-US" sz="4800" b="1">
                <a:latin typeface="Glacial Indifference" pitchFamily="2" charset="0"/>
              </a:rPr>
              <a:t>Over 1,100 schools</a:t>
            </a:r>
          </a:p>
          <a:p>
            <a:pPr algn="ctr"/>
            <a:endParaRPr lang="en-US" sz="4800" b="1">
              <a:latin typeface="Glacial Indifference" pitchFamily="2" charset="0"/>
            </a:endParaRPr>
          </a:p>
          <a:p>
            <a:pPr algn="ctr"/>
            <a:r>
              <a:rPr lang="en-US" sz="4800" b="1">
                <a:latin typeface="Glacial Indifference" pitchFamily="2" charset="0"/>
              </a:rPr>
              <a:t>Over 680,000 students</a:t>
            </a:r>
          </a:p>
          <a:p>
            <a:pPr algn="ctr"/>
            <a:endParaRPr lang="en-US" sz="3200" b="1">
              <a:latin typeface="Glacial Indifference" pitchFamily="2" charset="0"/>
            </a:endParaRPr>
          </a:p>
          <a:p>
            <a:pPr algn="ctr"/>
            <a:endParaRPr lang="en-US" sz="1400" b="1">
              <a:latin typeface="Glacial Indifference" pitchFamily="2" charset="0"/>
            </a:endParaRPr>
          </a:p>
          <a:p>
            <a:pPr algn="ctr"/>
            <a:r>
              <a:rPr lang="en-US" sz="3200" b="1">
                <a:latin typeface="Glacial Indifference" pitchFamily="2" charset="0"/>
              </a:rPr>
              <a:t>taking part worldwide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37F1F-A801-2741-83C2-087A984E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386809" y="4564157"/>
            <a:ext cx="6328442" cy="138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CEA8D-EF07-B94E-B780-090D49EAD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817370" y="3069073"/>
            <a:ext cx="5440680" cy="11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38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DDC93-60DB-A744-AFF7-FA663BC1E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0453"/>
            <a:ext cx="7886700" cy="1325563"/>
          </a:xfrm>
        </p:spPr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464AB-BF1B-F94A-A223-3018F9564A91}"/>
              </a:ext>
            </a:extLst>
          </p:cNvPr>
          <p:cNvSpPr txBox="1"/>
          <p:nvPr/>
        </p:nvSpPr>
        <p:spPr>
          <a:xfrm>
            <a:off x="311727" y="666343"/>
            <a:ext cx="852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lacial Indifference" pitchFamily="2" charset="0"/>
              </a:rPr>
              <a:t>What Can You Do To Help?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37F1F-A801-2741-83C2-087A984E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15818" y="1253127"/>
            <a:ext cx="7712364" cy="168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61247A-6800-C541-9BAD-F99F70018B5F}"/>
              </a:ext>
            </a:extLst>
          </p:cNvPr>
          <p:cNvSpPr txBox="1"/>
          <p:nvPr/>
        </p:nvSpPr>
        <p:spPr>
          <a:xfrm>
            <a:off x="628650" y="1795317"/>
            <a:ext cx="50292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Don’t tease or make fun of anyone in your class who is different or who is finding something difficult.</a:t>
            </a:r>
          </a:p>
          <a:p>
            <a:endParaRPr lang="en-GB" sz="1600" dirty="0"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Instead, be kind, understanding and encouraging. </a:t>
            </a:r>
          </a:p>
          <a:p>
            <a:endParaRPr lang="en-GB" dirty="0"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Never forget that you have the power to make a positive difference to someone who </a:t>
            </a:r>
          </a:p>
          <a:p>
            <a:r>
              <a:rPr lang="en-GB" sz="2400" dirty="0">
                <a:latin typeface="Glacial Indifference" pitchFamily="2" charset="0"/>
              </a:rPr>
              <a:t>    may be having a difficult time. 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3AB372-C0F6-5B47-8610-E09C7FEB0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182" y="1991906"/>
            <a:ext cx="3230880" cy="3951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3F86EA-473A-CF4A-B5EA-7442AC3B2ACE}"/>
              </a:ext>
            </a:extLst>
          </p:cNvPr>
          <p:cNvSpPr txBox="1"/>
          <p:nvPr/>
        </p:nvSpPr>
        <p:spPr>
          <a:xfrm>
            <a:off x="5961207" y="4088252"/>
            <a:ext cx="206883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latin typeface="Glacial Indifference" pitchFamily="2" charset="0"/>
              </a:rPr>
              <a:t>Make someone’s day by being understanding and kind. </a:t>
            </a:r>
          </a:p>
        </p:txBody>
      </p:sp>
    </p:spTree>
    <p:extLst>
      <p:ext uri="{BB962C8B-B14F-4D97-AF65-F5344CB8AC3E}">
        <p14:creationId xmlns:p14="http://schemas.microsoft.com/office/powerpoint/2010/main" val="3923499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DDC93-60DB-A744-AFF7-FA663BC1E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0453"/>
            <a:ext cx="7886700" cy="1325563"/>
          </a:xfrm>
        </p:spPr>
        <p:txBody>
          <a:bodyPr/>
          <a:lstStyle/>
          <a:p>
            <a:br>
              <a:rPr lang="en-US"/>
            </a:b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6011FA-73A7-8541-A200-A9930DF8C63D}"/>
              </a:ext>
            </a:extLst>
          </p:cNvPr>
          <p:cNvGrpSpPr/>
          <p:nvPr/>
        </p:nvGrpSpPr>
        <p:grpSpPr>
          <a:xfrm>
            <a:off x="-99753" y="2180840"/>
            <a:ext cx="7712364" cy="2569005"/>
            <a:chOff x="715818" y="2205861"/>
            <a:chExt cx="7712364" cy="25690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61247A-6800-C541-9BAD-F99F70018B5F}"/>
                </a:ext>
              </a:extLst>
            </p:cNvPr>
            <p:cNvSpPr txBox="1"/>
            <p:nvPr/>
          </p:nvSpPr>
          <p:spPr>
            <a:xfrm>
              <a:off x="715818" y="2205861"/>
              <a:ext cx="7712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6DD2E2-3764-E345-ABA7-DA5D40BAD1C4}"/>
                </a:ext>
              </a:extLst>
            </p:cNvPr>
            <p:cNvSpPr txBox="1"/>
            <p:nvPr/>
          </p:nvSpPr>
          <p:spPr>
            <a:xfrm>
              <a:off x="1096240" y="4313201"/>
              <a:ext cx="467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>
                <a:latin typeface="Glacial Indifference" pitchFamily="2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AEDE350-23DB-C04C-8856-AC822327249D}"/>
              </a:ext>
            </a:extLst>
          </p:cNvPr>
          <p:cNvSpPr txBox="1">
            <a:spLocks/>
          </p:cNvSpPr>
          <p:nvPr/>
        </p:nvSpPr>
        <p:spPr>
          <a:xfrm>
            <a:off x="894772" y="3947829"/>
            <a:ext cx="72923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en-GB" sz="2400">
              <a:latin typeface="Glacial Indifference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>
              <a:latin typeface="Glacial Indifference" pitchFamily="2" charset="0"/>
            </a:endParaRPr>
          </a:p>
          <a:p>
            <a:br>
              <a:rPr lang="en-GB" sz="2400" b="1">
                <a:latin typeface="Glacial Indifference" pitchFamily="2" charset="0"/>
              </a:rPr>
            </a:br>
            <a:endParaRPr lang="en-US" sz="2400">
              <a:latin typeface="Glacial Indifference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9EDBC3-D005-354B-B624-5588B5F9C8A1}"/>
              </a:ext>
            </a:extLst>
          </p:cNvPr>
          <p:cNvSpPr/>
          <p:nvPr/>
        </p:nvSpPr>
        <p:spPr>
          <a:xfrm>
            <a:off x="0" y="-45720"/>
            <a:ext cx="9269730" cy="7166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432494-F378-F448-BA3D-B7A2965BF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22" y="1038568"/>
            <a:ext cx="8841105" cy="500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62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DDC93-60DB-A744-AFF7-FA663BC1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464AB-BF1B-F94A-A223-3018F9564A91}"/>
              </a:ext>
            </a:extLst>
          </p:cNvPr>
          <p:cNvSpPr txBox="1"/>
          <p:nvPr/>
        </p:nvSpPr>
        <p:spPr>
          <a:xfrm>
            <a:off x="311727" y="696441"/>
            <a:ext cx="852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lacial Indifference" pitchFamily="2" charset="0"/>
              </a:rPr>
              <a:t>What is Neurodiversity?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1247A-6800-C541-9BAD-F99F70018B5F}"/>
              </a:ext>
            </a:extLst>
          </p:cNvPr>
          <p:cNvSpPr txBox="1"/>
          <p:nvPr/>
        </p:nvSpPr>
        <p:spPr>
          <a:xfrm>
            <a:off x="715818" y="1865991"/>
            <a:ext cx="426142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Have you noticed that everyone thinks and processes information differently?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Glacial Indifferenc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Glacial Indifference" pitchFamily="2" charset="0"/>
              </a:rPr>
              <a:t>Neurodiversity </a:t>
            </a:r>
            <a:r>
              <a:rPr lang="en-GB" sz="2400" dirty="0">
                <a:latin typeface="Glacial Indifference" pitchFamily="2" charset="0"/>
              </a:rPr>
              <a:t>is based on the idea that everyone has a differently-wired brain and their own unique way of thinking and experiencing the world.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Glacial Indifference" pitchFamily="2" charset="0"/>
            </a:endParaRPr>
          </a:p>
          <a:p>
            <a:endParaRPr lang="en-GB" sz="2400" dirty="0">
              <a:latin typeface="Glacial Indifferenc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Glacial Indifference" pitchFamily="2" charset="0"/>
            </a:endParaRPr>
          </a:p>
          <a:p>
            <a:endParaRPr lang="en-GB" sz="1400" dirty="0">
              <a:latin typeface="Glacial Indifferenc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37F1F-A801-2741-83C2-087A984E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15818" y="1281216"/>
            <a:ext cx="7712364" cy="1686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837D45-2C8B-E042-838F-D8E090C48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779" y="1865991"/>
            <a:ext cx="3417571" cy="39628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ACF41B-E990-C24C-BF75-DFC97D8F5BA6}"/>
              </a:ext>
            </a:extLst>
          </p:cNvPr>
          <p:cNvSpPr txBox="1"/>
          <p:nvPr/>
        </p:nvSpPr>
        <p:spPr>
          <a:xfrm>
            <a:off x="5855796" y="4083411"/>
            <a:ext cx="1901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Neurodiversity is about recognizing that everyone’s brain works differently.</a:t>
            </a:r>
          </a:p>
        </p:txBody>
      </p:sp>
    </p:spTree>
    <p:extLst>
      <p:ext uri="{BB962C8B-B14F-4D97-AF65-F5344CB8AC3E}">
        <p14:creationId xmlns:p14="http://schemas.microsoft.com/office/powerpoint/2010/main" val="1936301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DDC93-60DB-A744-AFF7-FA663BC1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464AB-BF1B-F94A-A223-3018F9564A91}"/>
              </a:ext>
            </a:extLst>
          </p:cNvPr>
          <p:cNvSpPr txBox="1"/>
          <p:nvPr/>
        </p:nvSpPr>
        <p:spPr>
          <a:xfrm>
            <a:off x="311727" y="696441"/>
            <a:ext cx="852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lacial Indifference" pitchFamily="2" charset="0"/>
              </a:rPr>
              <a:t>Respecting Differences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1247A-6800-C541-9BAD-F99F70018B5F}"/>
              </a:ext>
            </a:extLst>
          </p:cNvPr>
          <p:cNvSpPr txBox="1"/>
          <p:nvPr/>
        </p:nvSpPr>
        <p:spPr>
          <a:xfrm>
            <a:off x="711368" y="1342771"/>
            <a:ext cx="456345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Glacial Indifferenc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Glacial Indifference" pitchFamily="2" charset="0"/>
              </a:rPr>
              <a:t>Neurodiversity</a:t>
            </a:r>
            <a:r>
              <a:rPr lang="en-GB" sz="2400" dirty="0">
                <a:latin typeface="Glacial Indifference" pitchFamily="2" charset="0"/>
              </a:rPr>
              <a:t> is about recognizing and respecting that we don’t all learn the same way.</a:t>
            </a:r>
          </a:p>
          <a:p>
            <a:endParaRPr lang="en-GB" sz="1600" dirty="0">
              <a:latin typeface="Glacial Indifferenc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Differences in the way our brains are wired means that </a:t>
            </a:r>
          </a:p>
          <a:p>
            <a:r>
              <a:rPr lang="en-GB" sz="2400" dirty="0">
                <a:latin typeface="Glacial Indifference" pitchFamily="2" charset="0"/>
              </a:rPr>
              <a:t>    you may struggle to do things     </a:t>
            </a:r>
          </a:p>
          <a:p>
            <a:r>
              <a:rPr lang="en-GB" sz="2400" dirty="0">
                <a:latin typeface="Glacial Indifference" pitchFamily="2" charset="0"/>
              </a:rPr>
              <a:t>    that others find easy.</a:t>
            </a:r>
          </a:p>
          <a:p>
            <a:endParaRPr lang="en-GB" sz="1600" dirty="0">
              <a:latin typeface="Glacial Indifferenc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You may also find things easy that other people struggle with.</a:t>
            </a:r>
          </a:p>
          <a:p>
            <a:endParaRPr lang="en-GB" sz="2400" dirty="0">
              <a:latin typeface="Glacial Indifferenc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37F1F-A801-2741-83C2-087A984E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15818" y="1281216"/>
            <a:ext cx="7712364" cy="168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64F04-0667-8B45-9960-FBA79F03E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821" y="2116886"/>
            <a:ext cx="3196945" cy="3837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BF80FE-7B00-2343-9024-7AB7E41E48E2}"/>
              </a:ext>
            </a:extLst>
          </p:cNvPr>
          <p:cNvSpPr txBox="1"/>
          <p:nvPr/>
        </p:nvSpPr>
        <p:spPr>
          <a:xfrm>
            <a:off x="5778149" y="4183380"/>
            <a:ext cx="21031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latin typeface="Glacial Indifference" pitchFamily="2" charset="0"/>
              </a:rPr>
              <a:t>We each have our own strengths and challenges.</a:t>
            </a:r>
          </a:p>
        </p:txBody>
      </p:sp>
    </p:spTree>
    <p:extLst>
      <p:ext uri="{BB962C8B-B14F-4D97-AF65-F5344CB8AC3E}">
        <p14:creationId xmlns:p14="http://schemas.microsoft.com/office/powerpoint/2010/main" val="85352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DDC93-60DB-A744-AFF7-FA663BC1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464AB-BF1B-F94A-A223-3018F9564A91}"/>
              </a:ext>
            </a:extLst>
          </p:cNvPr>
          <p:cNvSpPr txBox="1"/>
          <p:nvPr/>
        </p:nvSpPr>
        <p:spPr>
          <a:xfrm>
            <a:off x="311727" y="696441"/>
            <a:ext cx="852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lacial Indifference" pitchFamily="2" charset="0"/>
              </a:rPr>
              <a:t>Do These Differences Have a Name?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1247A-6800-C541-9BAD-F99F70018B5F}"/>
              </a:ext>
            </a:extLst>
          </p:cNvPr>
          <p:cNvSpPr txBox="1"/>
          <p:nvPr/>
        </p:nvSpPr>
        <p:spPr>
          <a:xfrm>
            <a:off x="711368" y="1342771"/>
            <a:ext cx="415781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Glacial Indifferenc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Some of the different ways of thinking, learning, interacting and perceiving the world have been given labels, such as:</a:t>
            </a:r>
          </a:p>
          <a:p>
            <a:endParaRPr lang="en-GB" sz="2400" b="1" dirty="0">
              <a:latin typeface="Glacial Indifference" pitchFamily="2" charset="0"/>
            </a:endParaRPr>
          </a:p>
          <a:p>
            <a:pPr marL="800100" lvl="1" indent="-342900">
              <a:buFont typeface="Wingdings" pitchFamily="2" charset="2"/>
              <a:buChar char="v"/>
            </a:pPr>
            <a:r>
              <a:rPr lang="en-GB" sz="2400" dirty="0">
                <a:latin typeface="Glacial Indifference" pitchFamily="2" charset="0"/>
              </a:rPr>
              <a:t> 	ADHD</a:t>
            </a:r>
          </a:p>
          <a:p>
            <a:pPr lvl="1"/>
            <a:endParaRPr lang="en-GB" sz="1600" dirty="0">
              <a:latin typeface="Glacial Indifference" pitchFamily="2" charset="0"/>
            </a:endParaRPr>
          </a:p>
          <a:p>
            <a:pPr marL="800100" lvl="1" indent="-342900">
              <a:buFont typeface="Wingdings" pitchFamily="2" charset="2"/>
              <a:buChar char="v"/>
            </a:pPr>
            <a:r>
              <a:rPr lang="en-GB" sz="2400" dirty="0">
                <a:latin typeface="Glacial Indifference" pitchFamily="2" charset="0"/>
              </a:rPr>
              <a:t> autism</a:t>
            </a:r>
          </a:p>
          <a:p>
            <a:pPr lvl="1"/>
            <a:endParaRPr lang="en-GB" sz="1600" dirty="0">
              <a:latin typeface="Glacial Indifference" pitchFamily="2" charset="0"/>
            </a:endParaRPr>
          </a:p>
          <a:p>
            <a:pPr marL="800100" lvl="1" indent="-342900">
              <a:buFont typeface="Wingdings" pitchFamily="2" charset="2"/>
              <a:buChar char="v"/>
            </a:pPr>
            <a:r>
              <a:rPr lang="en-GB" sz="2400" dirty="0">
                <a:latin typeface="Glacial Indifference" pitchFamily="2" charset="0"/>
              </a:rPr>
              <a:t> dyslexia</a:t>
            </a:r>
          </a:p>
          <a:p>
            <a:pPr lvl="1"/>
            <a:endParaRPr lang="en-GB" sz="1600" dirty="0">
              <a:latin typeface="Glacial Indifference" pitchFamily="2" charset="0"/>
            </a:endParaRPr>
          </a:p>
          <a:p>
            <a:pPr marL="800100" lvl="1" indent="-342900">
              <a:buFont typeface="Wingdings" pitchFamily="2" charset="2"/>
              <a:buChar char="v"/>
            </a:pPr>
            <a:r>
              <a:rPr lang="en-GB" sz="2400" dirty="0">
                <a:latin typeface="Glacial Indifference" pitchFamily="2" charset="0"/>
              </a:rPr>
              <a:t> dyspraxia</a:t>
            </a:r>
          </a:p>
          <a:p>
            <a:pPr lvl="1"/>
            <a:endParaRPr lang="en-GB" sz="2400" dirty="0">
              <a:latin typeface="Glacial Indifferenc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Glacial Indifference" pitchFamily="2" charset="0"/>
            </a:endParaRPr>
          </a:p>
          <a:p>
            <a:endParaRPr lang="en-GB" sz="1600" dirty="0">
              <a:latin typeface="Glacial Indifference" pitchFamily="2" charset="0"/>
            </a:endParaRPr>
          </a:p>
          <a:p>
            <a:endParaRPr lang="en-GB" sz="2400" dirty="0">
              <a:latin typeface="Glacial Indifferenc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37F1F-A801-2741-83C2-087A984E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15818" y="1281216"/>
            <a:ext cx="7712364" cy="168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BCCAD8-2D96-3D4A-8CD2-61848F326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992" y="1612532"/>
            <a:ext cx="1725314" cy="4776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EDEB47-A1A3-D246-A324-4010097CA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532" y="1802075"/>
            <a:ext cx="1533831" cy="24704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F5EF51-4873-D247-9A36-22DEDC2AB4CE}"/>
              </a:ext>
            </a:extLst>
          </p:cNvPr>
          <p:cNvSpPr txBox="1"/>
          <p:nvPr/>
        </p:nvSpPr>
        <p:spPr>
          <a:xfrm>
            <a:off x="6684450" y="2252455"/>
            <a:ext cx="1776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Glacial Indifference" pitchFamily="2" charset="0"/>
              </a:rPr>
              <a:t>I have </a:t>
            </a:r>
          </a:p>
          <a:p>
            <a:pPr algn="ctr"/>
            <a:r>
              <a:rPr lang="en-US" sz="1600" b="1" dirty="0">
                <a:latin typeface="Glacial Indifference" pitchFamily="2" charset="0"/>
              </a:rPr>
              <a:t>    ADHD, </a:t>
            </a:r>
          </a:p>
          <a:p>
            <a:pPr algn="ctr"/>
            <a:r>
              <a:rPr lang="en-US" sz="1600" b="1" dirty="0">
                <a:latin typeface="Glacial Indifference" pitchFamily="2" charset="0"/>
              </a:rPr>
              <a:t>which can  </a:t>
            </a:r>
          </a:p>
          <a:p>
            <a:pPr algn="ctr"/>
            <a:r>
              <a:rPr lang="en-US" sz="1600" b="1" dirty="0">
                <a:latin typeface="Glacial Indifference" pitchFamily="2" charset="0"/>
              </a:rPr>
              <a:t>make it </a:t>
            </a:r>
          </a:p>
          <a:p>
            <a:pPr algn="ctr"/>
            <a:r>
              <a:rPr lang="en-US" sz="1600" b="1" dirty="0">
                <a:latin typeface="Glacial Indifference" pitchFamily="2" charset="0"/>
              </a:rPr>
              <a:t>hard to         </a:t>
            </a:r>
          </a:p>
          <a:p>
            <a:pPr algn="ctr"/>
            <a:r>
              <a:rPr lang="en-US" sz="1600" b="1" dirty="0">
                <a:latin typeface="Glacial Indifference" pitchFamily="2" charset="0"/>
              </a:rPr>
              <a:t> focus.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470734-68FD-AC4C-8D8F-3F40C91A2B65}"/>
              </a:ext>
            </a:extLst>
          </p:cNvPr>
          <p:cNvSpPr/>
          <p:nvPr/>
        </p:nvSpPr>
        <p:spPr>
          <a:xfrm>
            <a:off x="6592780" y="2141068"/>
            <a:ext cx="111801" cy="10185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576A00-DB33-7741-89F3-742C99E67F2C}"/>
              </a:ext>
            </a:extLst>
          </p:cNvPr>
          <p:cNvSpPr/>
          <p:nvPr/>
        </p:nvSpPr>
        <p:spPr>
          <a:xfrm>
            <a:off x="6766253" y="2192219"/>
            <a:ext cx="179654" cy="18624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44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DDC93-60DB-A744-AFF7-FA663BC1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464AB-BF1B-F94A-A223-3018F9564A91}"/>
              </a:ext>
            </a:extLst>
          </p:cNvPr>
          <p:cNvSpPr txBox="1"/>
          <p:nvPr/>
        </p:nvSpPr>
        <p:spPr>
          <a:xfrm>
            <a:off x="311727" y="696441"/>
            <a:ext cx="852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Glacial Indifference" pitchFamily="2" charset="0"/>
              </a:rPr>
              <a:t>ADHD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1247A-6800-C541-9BAD-F99F70018B5F}"/>
              </a:ext>
            </a:extLst>
          </p:cNvPr>
          <p:cNvSpPr txBox="1"/>
          <p:nvPr/>
        </p:nvSpPr>
        <p:spPr>
          <a:xfrm>
            <a:off x="694458" y="1700023"/>
            <a:ext cx="77123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About 4% of the population have ADHD. </a:t>
            </a:r>
          </a:p>
          <a:p>
            <a:endParaRPr lang="en-GB" sz="2400" dirty="0"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ADHD affects a person's ability to focus. It can cause inattention, hyperactivity and impulsiveness. </a:t>
            </a:r>
          </a:p>
          <a:p>
            <a:endParaRPr lang="en-GB" sz="2400" dirty="0"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People with ADHD can be some of the most creative resources on a team, bringing energy and new approaches to their projects.</a:t>
            </a:r>
          </a:p>
          <a:p>
            <a:endParaRPr lang="en-GB" sz="2400" dirty="0"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Several studies have shown that adults with ADHD tend to be out-of-the-box thinkers.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37F1F-A801-2741-83C2-087A984E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94458" y="1290551"/>
            <a:ext cx="7712364" cy="1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84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9DCD9B-A854-184F-BE0E-E0022E547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1B637-CE84-004E-A43C-72B9CAFD1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" y="696562"/>
            <a:ext cx="8355330" cy="555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61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DDC93-60DB-A744-AFF7-FA663BC1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464AB-BF1B-F94A-A223-3018F9564A91}"/>
              </a:ext>
            </a:extLst>
          </p:cNvPr>
          <p:cNvSpPr txBox="1"/>
          <p:nvPr/>
        </p:nvSpPr>
        <p:spPr>
          <a:xfrm>
            <a:off x="311727" y="696441"/>
            <a:ext cx="852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Glacial Indifference" pitchFamily="2" charset="0"/>
              </a:rPr>
              <a:t>Autism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1247A-6800-C541-9BAD-F99F70018B5F}"/>
              </a:ext>
            </a:extLst>
          </p:cNvPr>
          <p:cNvSpPr txBox="1"/>
          <p:nvPr/>
        </p:nvSpPr>
        <p:spPr>
          <a:xfrm>
            <a:off x="694458" y="1782876"/>
            <a:ext cx="788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About 2% of the population is autistic.</a:t>
            </a:r>
          </a:p>
          <a:p>
            <a:endParaRPr lang="en-GB" sz="1600" dirty="0">
              <a:latin typeface="Glacial Indifferenc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Autism impacts how a person perceives the world and interacts with others, making it difficult for them to pick up social cues and interpret them.</a:t>
            </a:r>
          </a:p>
          <a:p>
            <a:endParaRPr lang="en-GB" sz="2400" dirty="0">
              <a:latin typeface="Glacial Indifferenc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Autistic people are very sensitive to lights, noise, touch and smells, which can sometimes cause them distress.</a:t>
            </a:r>
          </a:p>
          <a:p>
            <a:endParaRPr lang="en-GB" sz="1600" dirty="0">
              <a:latin typeface="Glacial Indifferenc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People on the autistic spectrum are highly logical and good at absorbing and remembering facts, attention to detail, and recognizing patterns.</a:t>
            </a:r>
          </a:p>
          <a:p>
            <a:endParaRPr lang="en-GB" sz="1600" dirty="0">
              <a:latin typeface="Glacial Indifferenc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37F1F-A801-2741-83C2-087A984E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94458" y="1290551"/>
            <a:ext cx="7712364" cy="1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6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49014-5E5A-0D42-BB02-D1EEB4CB2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E8668-EA0D-5341-85E2-5D5BE82A0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2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71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DDC93-60DB-A744-AFF7-FA663BC1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464AB-BF1B-F94A-A223-3018F9564A91}"/>
              </a:ext>
            </a:extLst>
          </p:cNvPr>
          <p:cNvSpPr txBox="1"/>
          <p:nvPr/>
        </p:nvSpPr>
        <p:spPr>
          <a:xfrm>
            <a:off x="311727" y="696441"/>
            <a:ext cx="852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Glacial Indifference" pitchFamily="2" charset="0"/>
              </a:rPr>
              <a:t>Dyslexia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1247A-6800-C541-9BAD-F99F70018B5F}"/>
              </a:ext>
            </a:extLst>
          </p:cNvPr>
          <p:cNvSpPr txBox="1"/>
          <p:nvPr/>
        </p:nvSpPr>
        <p:spPr>
          <a:xfrm>
            <a:off x="694458" y="1700023"/>
            <a:ext cx="75922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About 10% of the population are dyslexic.</a:t>
            </a:r>
          </a:p>
          <a:p>
            <a:endParaRPr lang="en-GB" sz="1600" dirty="0"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 Dyslexia is a language processing difficulty that can cause problems with reading, writing and spelling. </a:t>
            </a:r>
          </a:p>
          <a:p>
            <a:endParaRPr lang="en-GB" sz="1600" dirty="0"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It can cause difficulties with processing information quickly, organisation, sequencing, spoken language and motor skills.</a:t>
            </a:r>
          </a:p>
          <a:p>
            <a:endParaRPr lang="en-GB" sz="1600" dirty="0"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lacial Indifference" pitchFamily="2" charset="0"/>
              </a:rPr>
              <a:t>People with dyslexia can be very good at creative thinking, problem solving, story-telling and verbal communication.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Glacial Indifferenc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37F1F-A801-2741-83C2-087A984E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94458" y="1290551"/>
            <a:ext cx="7712364" cy="1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8959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13343</TotalTime>
  <Words>561</Words>
  <Application>Microsoft Office PowerPoint</Application>
  <PresentationFormat>On-screen Show (4:3)</PresentationFormat>
  <Paragraphs>104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Glacial Indifference</vt:lpstr>
      <vt:lpstr>Wingdings</vt:lpstr>
      <vt:lpstr>Custom Design</vt:lpstr>
      <vt:lpstr>PowerPoint Presentation</vt:lpstr>
      <vt:lpstr> </vt:lpstr>
      <vt:lpstr> </vt:lpstr>
      <vt:lpstr> </vt:lpstr>
      <vt:lpstr> </vt:lpstr>
      <vt:lpstr>PowerPoint Presentation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Dagmar Von Diessl</dc:creator>
  <cp:lastModifiedBy>Anne Shannon</cp:lastModifiedBy>
  <cp:revision>199</cp:revision>
  <cp:lastPrinted>2021-03-04T22:59:46Z</cp:lastPrinted>
  <dcterms:created xsi:type="dcterms:W3CDTF">2021-01-03T12:15:39Z</dcterms:created>
  <dcterms:modified xsi:type="dcterms:W3CDTF">2021-03-05T21:10:18Z</dcterms:modified>
</cp:coreProperties>
</file>