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18"/>
  </p:handoutMasterIdLst>
  <p:sldIdLst>
    <p:sldId id="256" r:id="rId2"/>
    <p:sldId id="257" r:id="rId3"/>
    <p:sldId id="258" r:id="rId4"/>
    <p:sldId id="259" r:id="rId5"/>
    <p:sldId id="271" r:id="rId6"/>
    <p:sldId id="260" r:id="rId7"/>
    <p:sldId id="272" r:id="rId8"/>
    <p:sldId id="274" r:id="rId9"/>
    <p:sldId id="275" r:id="rId10"/>
    <p:sldId id="273" r:id="rId11"/>
    <p:sldId id="290" r:id="rId12"/>
    <p:sldId id="278" r:id="rId13"/>
    <p:sldId id="279" r:id="rId14"/>
    <p:sldId id="291" r:id="rId15"/>
    <p:sldId id="292" r:id="rId16"/>
    <p:sldId id="28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64"/>
    <p:restoredTop sz="94694"/>
  </p:normalViewPr>
  <p:slideViewPr>
    <p:cSldViewPr snapToGrid="0" snapToObjects="1">
      <p:cViewPr varScale="1">
        <p:scale>
          <a:sx n="121" d="100"/>
          <a:sy n="121" d="100"/>
        </p:scale>
        <p:origin x="69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1200981-AA0A-DB4C-9506-47555D6064E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24AF93A-3FFB-E948-819C-80FCFCB5B0F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11A06B1-DBC3-3C41-9313-BF6FFEA85225}" type="datetimeFigureOut">
              <a:rPr lang="en-US" smtClean="0"/>
              <a:t>10/14/20</a:t>
            </a:fld>
            <a:endParaRPr lang="en-US" dirty="0"/>
          </a:p>
        </p:txBody>
      </p:sp>
      <p:sp>
        <p:nvSpPr>
          <p:cNvPr id="4" name="Footer Placeholder 3">
            <a:extLst>
              <a:ext uri="{FF2B5EF4-FFF2-40B4-BE49-F238E27FC236}">
                <a16:creationId xmlns:a16="http://schemas.microsoft.com/office/drawing/2014/main" id="{EED158CC-7ABA-2445-A619-D716A16EFCE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1254D29-F4E7-9343-AD91-C6621D70264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F52B7CF-C0C0-F74D-8C9F-FCC952BE2FE6}" type="slidenum">
              <a:rPr lang="en-US" smtClean="0"/>
              <a:t>‹#›</a:t>
            </a:fld>
            <a:endParaRPr lang="en-US" dirty="0"/>
          </a:p>
        </p:txBody>
      </p:sp>
    </p:spTree>
    <p:extLst>
      <p:ext uri="{BB962C8B-B14F-4D97-AF65-F5344CB8AC3E}">
        <p14:creationId xmlns:p14="http://schemas.microsoft.com/office/powerpoint/2010/main" val="281079312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67126-48C7-504E-BC64-1E9ED209D6F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BFA4FB2-E6A1-414E-AB95-80A97A10D6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C99CF1D-1808-B748-AC5B-A180030D39CD}"/>
              </a:ext>
            </a:extLst>
          </p:cNvPr>
          <p:cNvSpPr>
            <a:spLocks noGrp="1"/>
          </p:cNvSpPr>
          <p:nvPr>
            <p:ph type="dt" sz="half" idx="10"/>
          </p:nvPr>
        </p:nvSpPr>
        <p:spPr/>
        <p:txBody>
          <a:bodyPr/>
          <a:lstStyle/>
          <a:p>
            <a:fld id="{99687308-632D-2D40-B0AC-8ED10B3C828C}" type="datetimeFigureOut">
              <a:rPr lang="en-US" smtClean="0"/>
              <a:t>10/14/20</a:t>
            </a:fld>
            <a:endParaRPr lang="en-US" dirty="0"/>
          </a:p>
        </p:txBody>
      </p:sp>
      <p:sp>
        <p:nvSpPr>
          <p:cNvPr id="5" name="Footer Placeholder 4">
            <a:extLst>
              <a:ext uri="{FF2B5EF4-FFF2-40B4-BE49-F238E27FC236}">
                <a16:creationId xmlns:a16="http://schemas.microsoft.com/office/drawing/2014/main" id="{685BF233-EF3D-1B4C-9159-F3538A3ADEF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C533223-EB7A-0142-A353-255DBD9B6671}"/>
              </a:ext>
            </a:extLst>
          </p:cNvPr>
          <p:cNvSpPr>
            <a:spLocks noGrp="1"/>
          </p:cNvSpPr>
          <p:nvPr>
            <p:ph type="sldNum" sz="quarter" idx="12"/>
          </p:nvPr>
        </p:nvSpPr>
        <p:spPr/>
        <p:txBody>
          <a:bodyPr/>
          <a:lstStyle/>
          <a:p>
            <a:fld id="{8A717590-C378-0C46-B87B-DF9E8378B3DB}" type="slidenum">
              <a:rPr lang="en-US" smtClean="0"/>
              <a:t>‹#›</a:t>
            </a:fld>
            <a:endParaRPr lang="en-US" dirty="0"/>
          </a:p>
        </p:txBody>
      </p:sp>
    </p:spTree>
    <p:extLst>
      <p:ext uri="{BB962C8B-B14F-4D97-AF65-F5344CB8AC3E}">
        <p14:creationId xmlns:p14="http://schemas.microsoft.com/office/powerpoint/2010/main" val="1537875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2B863-5780-6343-8A79-6243D803DD1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C3AE1F-44C9-1A44-B5C1-5EA83FFFE12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4827C9-505C-094D-B879-8F7132966C74}"/>
              </a:ext>
            </a:extLst>
          </p:cNvPr>
          <p:cNvSpPr>
            <a:spLocks noGrp="1"/>
          </p:cNvSpPr>
          <p:nvPr>
            <p:ph type="dt" sz="half" idx="10"/>
          </p:nvPr>
        </p:nvSpPr>
        <p:spPr/>
        <p:txBody>
          <a:bodyPr/>
          <a:lstStyle/>
          <a:p>
            <a:fld id="{99687308-632D-2D40-B0AC-8ED10B3C828C}" type="datetimeFigureOut">
              <a:rPr lang="en-US" smtClean="0"/>
              <a:t>10/14/20</a:t>
            </a:fld>
            <a:endParaRPr lang="en-US" dirty="0"/>
          </a:p>
        </p:txBody>
      </p:sp>
      <p:sp>
        <p:nvSpPr>
          <p:cNvPr id="5" name="Footer Placeholder 4">
            <a:extLst>
              <a:ext uri="{FF2B5EF4-FFF2-40B4-BE49-F238E27FC236}">
                <a16:creationId xmlns:a16="http://schemas.microsoft.com/office/drawing/2014/main" id="{8BF1502D-5686-5A49-8AE4-A7DFE11064F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FB3B44A-A0C7-AF44-9A34-C9A60686A030}"/>
              </a:ext>
            </a:extLst>
          </p:cNvPr>
          <p:cNvSpPr>
            <a:spLocks noGrp="1"/>
          </p:cNvSpPr>
          <p:nvPr>
            <p:ph type="sldNum" sz="quarter" idx="12"/>
          </p:nvPr>
        </p:nvSpPr>
        <p:spPr/>
        <p:txBody>
          <a:bodyPr/>
          <a:lstStyle/>
          <a:p>
            <a:fld id="{8A717590-C378-0C46-B87B-DF9E8378B3DB}" type="slidenum">
              <a:rPr lang="en-US" smtClean="0"/>
              <a:t>‹#›</a:t>
            </a:fld>
            <a:endParaRPr lang="en-US" dirty="0"/>
          </a:p>
        </p:txBody>
      </p:sp>
    </p:spTree>
    <p:extLst>
      <p:ext uri="{BB962C8B-B14F-4D97-AF65-F5344CB8AC3E}">
        <p14:creationId xmlns:p14="http://schemas.microsoft.com/office/powerpoint/2010/main" val="442402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7ECBA56-4FC5-4643-BB5A-5526118749A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DAB27A-DB29-D74B-AF62-F0EE769C266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18DB5A-1F72-374B-91EE-BD24CE3BFA62}"/>
              </a:ext>
            </a:extLst>
          </p:cNvPr>
          <p:cNvSpPr>
            <a:spLocks noGrp="1"/>
          </p:cNvSpPr>
          <p:nvPr>
            <p:ph type="dt" sz="half" idx="10"/>
          </p:nvPr>
        </p:nvSpPr>
        <p:spPr/>
        <p:txBody>
          <a:bodyPr/>
          <a:lstStyle/>
          <a:p>
            <a:fld id="{99687308-632D-2D40-B0AC-8ED10B3C828C}" type="datetimeFigureOut">
              <a:rPr lang="en-US" smtClean="0"/>
              <a:t>10/14/20</a:t>
            </a:fld>
            <a:endParaRPr lang="en-US" dirty="0"/>
          </a:p>
        </p:txBody>
      </p:sp>
      <p:sp>
        <p:nvSpPr>
          <p:cNvPr id="5" name="Footer Placeholder 4">
            <a:extLst>
              <a:ext uri="{FF2B5EF4-FFF2-40B4-BE49-F238E27FC236}">
                <a16:creationId xmlns:a16="http://schemas.microsoft.com/office/drawing/2014/main" id="{A88E7E23-ACB1-B64C-98DA-D77875D8389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071180B-D87B-8549-9EDF-A475DACED915}"/>
              </a:ext>
            </a:extLst>
          </p:cNvPr>
          <p:cNvSpPr>
            <a:spLocks noGrp="1"/>
          </p:cNvSpPr>
          <p:nvPr>
            <p:ph type="sldNum" sz="quarter" idx="12"/>
          </p:nvPr>
        </p:nvSpPr>
        <p:spPr/>
        <p:txBody>
          <a:bodyPr/>
          <a:lstStyle/>
          <a:p>
            <a:fld id="{8A717590-C378-0C46-B87B-DF9E8378B3DB}" type="slidenum">
              <a:rPr lang="en-US" smtClean="0"/>
              <a:t>‹#›</a:t>
            </a:fld>
            <a:endParaRPr lang="en-US" dirty="0"/>
          </a:p>
        </p:txBody>
      </p:sp>
    </p:spTree>
    <p:extLst>
      <p:ext uri="{BB962C8B-B14F-4D97-AF65-F5344CB8AC3E}">
        <p14:creationId xmlns:p14="http://schemas.microsoft.com/office/powerpoint/2010/main" val="1678902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591C3-FE0B-5F49-BFBE-F33BF6C7CB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8B55F6-9F40-B746-B68C-CA1678CBF8D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EF8B60-ACF8-DF47-8F28-CD65AF7C5868}"/>
              </a:ext>
            </a:extLst>
          </p:cNvPr>
          <p:cNvSpPr>
            <a:spLocks noGrp="1"/>
          </p:cNvSpPr>
          <p:nvPr>
            <p:ph type="dt" sz="half" idx="10"/>
          </p:nvPr>
        </p:nvSpPr>
        <p:spPr/>
        <p:txBody>
          <a:bodyPr/>
          <a:lstStyle/>
          <a:p>
            <a:fld id="{99687308-632D-2D40-B0AC-8ED10B3C828C}" type="datetimeFigureOut">
              <a:rPr lang="en-US" smtClean="0"/>
              <a:t>10/14/20</a:t>
            </a:fld>
            <a:endParaRPr lang="en-US" dirty="0"/>
          </a:p>
        </p:txBody>
      </p:sp>
      <p:sp>
        <p:nvSpPr>
          <p:cNvPr id="5" name="Footer Placeholder 4">
            <a:extLst>
              <a:ext uri="{FF2B5EF4-FFF2-40B4-BE49-F238E27FC236}">
                <a16:creationId xmlns:a16="http://schemas.microsoft.com/office/drawing/2014/main" id="{5AA33A0B-31A2-4C43-85B2-68F9291A9D3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FEA40EB-84E9-7240-9324-8210C5F33315}"/>
              </a:ext>
            </a:extLst>
          </p:cNvPr>
          <p:cNvSpPr>
            <a:spLocks noGrp="1"/>
          </p:cNvSpPr>
          <p:nvPr>
            <p:ph type="sldNum" sz="quarter" idx="12"/>
          </p:nvPr>
        </p:nvSpPr>
        <p:spPr/>
        <p:txBody>
          <a:bodyPr/>
          <a:lstStyle/>
          <a:p>
            <a:fld id="{8A717590-C378-0C46-B87B-DF9E8378B3DB}" type="slidenum">
              <a:rPr lang="en-US" smtClean="0"/>
              <a:t>‹#›</a:t>
            </a:fld>
            <a:endParaRPr lang="en-US" dirty="0"/>
          </a:p>
        </p:txBody>
      </p:sp>
    </p:spTree>
    <p:extLst>
      <p:ext uri="{BB962C8B-B14F-4D97-AF65-F5344CB8AC3E}">
        <p14:creationId xmlns:p14="http://schemas.microsoft.com/office/powerpoint/2010/main" val="1148736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051B8-F7F0-9F40-8C1A-C3C6CED926A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F0A9557-06FF-B940-BE57-A59A97D86E2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94173BF-E900-0F49-BD35-1E875641EFB1}"/>
              </a:ext>
            </a:extLst>
          </p:cNvPr>
          <p:cNvSpPr>
            <a:spLocks noGrp="1"/>
          </p:cNvSpPr>
          <p:nvPr>
            <p:ph type="dt" sz="half" idx="10"/>
          </p:nvPr>
        </p:nvSpPr>
        <p:spPr/>
        <p:txBody>
          <a:bodyPr/>
          <a:lstStyle/>
          <a:p>
            <a:fld id="{99687308-632D-2D40-B0AC-8ED10B3C828C}" type="datetimeFigureOut">
              <a:rPr lang="en-US" smtClean="0"/>
              <a:t>10/14/20</a:t>
            </a:fld>
            <a:endParaRPr lang="en-US" dirty="0"/>
          </a:p>
        </p:txBody>
      </p:sp>
      <p:sp>
        <p:nvSpPr>
          <p:cNvPr id="5" name="Footer Placeholder 4">
            <a:extLst>
              <a:ext uri="{FF2B5EF4-FFF2-40B4-BE49-F238E27FC236}">
                <a16:creationId xmlns:a16="http://schemas.microsoft.com/office/drawing/2014/main" id="{F6771470-56CE-8A47-A60A-542B25EB3BD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DE3DC7E-DA05-2042-A48F-65BFE74DD394}"/>
              </a:ext>
            </a:extLst>
          </p:cNvPr>
          <p:cNvSpPr>
            <a:spLocks noGrp="1"/>
          </p:cNvSpPr>
          <p:nvPr>
            <p:ph type="sldNum" sz="quarter" idx="12"/>
          </p:nvPr>
        </p:nvSpPr>
        <p:spPr/>
        <p:txBody>
          <a:bodyPr/>
          <a:lstStyle/>
          <a:p>
            <a:fld id="{8A717590-C378-0C46-B87B-DF9E8378B3DB}" type="slidenum">
              <a:rPr lang="en-US" smtClean="0"/>
              <a:t>‹#›</a:t>
            </a:fld>
            <a:endParaRPr lang="en-US" dirty="0"/>
          </a:p>
        </p:txBody>
      </p:sp>
    </p:spTree>
    <p:extLst>
      <p:ext uri="{BB962C8B-B14F-4D97-AF65-F5344CB8AC3E}">
        <p14:creationId xmlns:p14="http://schemas.microsoft.com/office/powerpoint/2010/main" val="3221162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51D43-C997-924D-BC89-A363D3519C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BC88A9-FA8C-0145-B772-A42634E342E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46F0A27-8A8A-4B48-B67A-9A01E62F31E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AC316CC-E3E9-B447-AC7E-83489D78DE74}"/>
              </a:ext>
            </a:extLst>
          </p:cNvPr>
          <p:cNvSpPr>
            <a:spLocks noGrp="1"/>
          </p:cNvSpPr>
          <p:nvPr>
            <p:ph type="dt" sz="half" idx="10"/>
          </p:nvPr>
        </p:nvSpPr>
        <p:spPr/>
        <p:txBody>
          <a:bodyPr/>
          <a:lstStyle/>
          <a:p>
            <a:fld id="{99687308-632D-2D40-B0AC-8ED10B3C828C}" type="datetimeFigureOut">
              <a:rPr lang="en-US" smtClean="0"/>
              <a:t>10/14/20</a:t>
            </a:fld>
            <a:endParaRPr lang="en-US" dirty="0"/>
          </a:p>
        </p:txBody>
      </p:sp>
      <p:sp>
        <p:nvSpPr>
          <p:cNvPr id="6" name="Footer Placeholder 5">
            <a:extLst>
              <a:ext uri="{FF2B5EF4-FFF2-40B4-BE49-F238E27FC236}">
                <a16:creationId xmlns:a16="http://schemas.microsoft.com/office/drawing/2014/main" id="{BA6E312C-7C94-844F-92A5-33C7C9647B2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5D9AA17-A5E5-1646-A5D5-825773126837}"/>
              </a:ext>
            </a:extLst>
          </p:cNvPr>
          <p:cNvSpPr>
            <a:spLocks noGrp="1"/>
          </p:cNvSpPr>
          <p:nvPr>
            <p:ph type="sldNum" sz="quarter" idx="12"/>
          </p:nvPr>
        </p:nvSpPr>
        <p:spPr/>
        <p:txBody>
          <a:bodyPr/>
          <a:lstStyle/>
          <a:p>
            <a:fld id="{8A717590-C378-0C46-B87B-DF9E8378B3DB}" type="slidenum">
              <a:rPr lang="en-US" smtClean="0"/>
              <a:t>‹#›</a:t>
            </a:fld>
            <a:endParaRPr lang="en-US" dirty="0"/>
          </a:p>
        </p:txBody>
      </p:sp>
    </p:spTree>
    <p:extLst>
      <p:ext uri="{BB962C8B-B14F-4D97-AF65-F5344CB8AC3E}">
        <p14:creationId xmlns:p14="http://schemas.microsoft.com/office/powerpoint/2010/main" val="2757884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C65EE-7603-FA4A-B58B-69E3A87C57D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50CC198-6C49-2C4A-990C-F768A38797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5B43CF2-8A21-9545-A3BA-95FA5E97B99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72A2A70-8602-7848-A83F-4FE96B6590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9E0165B-8CAF-C445-A319-A2B99887AD4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3D4A3BB-0287-3247-A674-7B22E5179FF5}"/>
              </a:ext>
            </a:extLst>
          </p:cNvPr>
          <p:cNvSpPr>
            <a:spLocks noGrp="1"/>
          </p:cNvSpPr>
          <p:nvPr>
            <p:ph type="dt" sz="half" idx="10"/>
          </p:nvPr>
        </p:nvSpPr>
        <p:spPr/>
        <p:txBody>
          <a:bodyPr/>
          <a:lstStyle/>
          <a:p>
            <a:fld id="{99687308-632D-2D40-B0AC-8ED10B3C828C}" type="datetimeFigureOut">
              <a:rPr lang="en-US" smtClean="0"/>
              <a:t>10/14/20</a:t>
            </a:fld>
            <a:endParaRPr lang="en-US" dirty="0"/>
          </a:p>
        </p:txBody>
      </p:sp>
      <p:sp>
        <p:nvSpPr>
          <p:cNvPr id="8" name="Footer Placeholder 7">
            <a:extLst>
              <a:ext uri="{FF2B5EF4-FFF2-40B4-BE49-F238E27FC236}">
                <a16:creationId xmlns:a16="http://schemas.microsoft.com/office/drawing/2014/main" id="{BBF4EDE8-561E-6245-BDBD-918559E3CD7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4E4922E-C7FC-514C-9311-336ACD3025AF}"/>
              </a:ext>
            </a:extLst>
          </p:cNvPr>
          <p:cNvSpPr>
            <a:spLocks noGrp="1"/>
          </p:cNvSpPr>
          <p:nvPr>
            <p:ph type="sldNum" sz="quarter" idx="12"/>
          </p:nvPr>
        </p:nvSpPr>
        <p:spPr/>
        <p:txBody>
          <a:bodyPr/>
          <a:lstStyle/>
          <a:p>
            <a:fld id="{8A717590-C378-0C46-B87B-DF9E8378B3DB}" type="slidenum">
              <a:rPr lang="en-US" smtClean="0"/>
              <a:t>‹#›</a:t>
            </a:fld>
            <a:endParaRPr lang="en-US" dirty="0"/>
          </a:p>
        </p:txBody>
      </p:sp>
    </p:spTree>
    <p:extLst>
      <p:ext uri="{BB962C8B-B14F-4D97-AF65-F5344CB8AC3E}">
        <p14:creationId xmlns:p14="http://schemas.microsoft.com/office/powerpoint/2010/main" val="907775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7D22B-D703-A448-BB9C-A52BECCED7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822D74C-2D7B-1A4D-9639-BF02EC1C8DA8}"/>
              </a:ext>
            </a:extLst>
          </p:cNvPr>
          <p:cNvSpPr>
            <a:spLocks noGrp="1"/>
          </p:cNvSpPr>
          <p:nvPr>
            <p:ph type="dt" sz="half" idx="10"/>
          </p:nvPr>
        </p:nvSpPr>
        <p:spPr/>
        <p:txBody>
          <a:bodyPr/>
          <a:lstStyle/>
          <a:p>
            <a:fld id="{99687308-632D-2D40-B0AC-8ED10B3C828C}" type="datetimeFigureOut">
              <a:rPr lang="en-US" smtClean="0"/>
              <a:t>10/14/20</a:t>
            </a:fld>
            <a:endParaRPr lang="en-US" dirty="0"/>
          </a:p>
        </p:txBody>
      </p:sp>
      <p:sp>
        <p:nvSpPr>
          <p:cNvPr id="4" name="Footer Placeholder 3">
            <a:extLst>
              <a:ext uri="{FF2B5EF4-FFF2-40B4-BE49-F238E27FC236}">
                <a16:creationId xmlns:a16="http://schemas.microsoft.com/office/drawing/2014/main" id="{2AB1849E-CF59-B64A-A8C4-6D376CA7F65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19A03E0-7EF7-0741-91E9-AB448BD87762}"/>
              </a:ext>
            </a:extLst>
          </p:cNvPr>
          <p:cNvSpPr>
            <a:spLocks noGrp="1"/>
          </p:cNvSpPr>
          <p:nvPr>
            <p:ph type="sldNum" sz="quarter" idx="12"/>
          </p:nvPr>
        </p:nvSpPr>
        <p:spPr/>
        <p:txBody>
          <a:bodyPr/>
          <a:lstStyle/>
          <a:p>
            <a:fld id="{8A717590-C378-0C46-B87B-DF9E8378B3DB}" type="slidenum">
              <a:rPr lang="en-US" smtClean="0"/>
              <a:t>‹#›</a:t>
            </a:fld>
            <a:endParaRPr lang="en-US" dirty="0"/>
          </a:p>
        </p:txBody>
      </p:sp>
    </p:spTree>
    <p:extLst>
      <p:ext uri="{BB962C8B-B14F-4D97-AF65-F5344CB8AC3E}">
        <p14:creationId xmlns:p14="http://schemas.microsoft.com/office/powerpoint/2010/main" val="961070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7017F3-58F6-3C46-9184-241C34A388C0}"/>
              </a:ext>
            </a:extLst>
          </p:cNvPr>
          <p:cNvSpPr>
            <a:spLocks noGrp="1"/>
          </p:cNvSpPr>
          <p:nvPr>
            <p:ph type="dt" sz="half" idx="10"/>
          </p:nvPr>
        </p:nvSpPr>
        <p:spPr/>
        <p:txBody>
          <a:bodyPr/>
          <a:lstStyle/>
          <a:p>
            <a:fld id="{99687308-632D-2D40-B0AC-8ED10B3C828C}" type="datetimeFigureOut">
              <a:rPr lang="en-US" smtClean="0"/>
              <a:t>10/14/20</a:t>
            </a:fld>
            <a:endParaRPr lang="en-US" dirty="0"/>
          </a:p>
        </p:txBody>
      </p:sp>
      <p:sp>
        <p:nvSpPr>
          <p:cNvPr id="3" name="Footer Placeholder 2">
            <a:extLst>
              <a:ext uri="{FF2B5EF4-FFF2-40B4-BE49-F238E27FC236}">
                <a16:creationId xmlns:a16="http://schemas.microsoft.com/office/drawing/2014/main" id="{4CF339EE-B2E2-D548-BEC9-CF9EAF84CD4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10C2255-3081-B844-BF12-9563C4BB4420}"/>
              </a:ext>
            </a:extLst>
          </p:cNvPr>
          <p:cNvSpPr>
            <a:spLocks noGrp="1"/>
          </p:cNvSpPr>
          <p:nvPr>
            <p:ph type="sldNum" sz="quarter" idx="12"/>
          </p:nvPr>
        </p:nvSpPr>
        <p:spPr/>
        <p:txBody>
          <a:bodyPr/>
          <a:lstStyle/>
          <a:p>
            <a:fld id="{8A717590-C378-0C46-B87B-DF9E8378B3DB}" type="slidenum">
              <a:rPr lang="en-US" smtClean="0"/>
              <a:t>‹#›</a:t>
            </a:fld>
            <a:endParaRPr lang="en-US" dirty="0"/>
          </a:p>
        </p:txBody>
      </p:sp>
    </p:spTree>
    <p:extLst>
      <p:ext uri="{BB962C8B-B14F-4D97-AF65-F5344CB8AC3E}">
        <p14:creationId xmlns:p14="http://schemas.microsoft.com/office/powerpoint/2010/main" val="4143340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7FB42-8C59-9A4A-9F96-459C3F6232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D29C3D2-AB47-BE41-952D-64DF5A1B0C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2DC7021-C5BC-4949-8DDA-E8443DE3E8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69BD23C-4639-4B46-B30E-C2134829A2CB}"/>
              </a:ext>
            </a:extLst>
          </p:cNvPr>
          <p:cNvSpPr>
            <a:spLocks noGrp="1"/>
          </p:cNvSpPr>
          <p:nvPr>
            <p:ph type="dt" sz="half" idx="10"/>
          </p:nvPr>
        </p:nvSpPr>
        <p:spPr/>
        <p:txBody>
          <a:bodyPr/>
          <a:lstStyle/>
          <a:p>
            <a:fld id="{99687308-632D-2D40-B0AC-8ED10B3C828C}" type="datetimeFigureOut">
              <a:rPr lang="en-US" smtClean="0"/>
              <a:t>10/14/20</a:t>
            </a:fld>
            <a:endParaRPr lang="en-US" dirty="0"/>
          </a:p>
        </p:txBody>
      </p:sp>
      <p:sp>
        <p:nvSpPr>
          <p:cNvPr id="6" name="Footer Placeholder 5">
            <a:extLst>
              <a:ext uri="{FF2B5EF4-FFF2-40B4-BE49-F238E27FC236}">
                <a16:creationId xmlns:a16="http://schemas.microsoft.com/office/drawing/2014/main" id="{65F137D1-D185-F14A-ABAF-71D7EADBABD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422736D-2F1A-E84D-8888-5A50732B1160}"/>
              </a:ext>
            </a:extLst>
          </p:cNvPr>
          <p:cNvSpPr>
            <a:spLocks noGrp="1"/>
          </p:cNvSpPr>
          <p:nvPr>
            <p:ph type="sldNum" sz="quarter" idx="12"/>
          </p:nvPr>
        </p:nvSpPr>
        <p:spPr/>
        <p:txBody>
          <a:bodyPr/>
          <a:lstStyle/>
          <a:p>
            <a:fld id="{8A717590-C378-0C46-B87B-DF9E8378B3DB}" type="slidenum">
              <a:rPr lang="en-US" smtClean="0"/>
              <a:t>‹#›</a:t>
            </a:fld>
            <a:endParaRPr lang="en-US" dirty="0"/>
          </a:p>
        </p:txBody>
      </p:sp>
    </p:spTree>
    <p:extLst>
      <p:ext uri="{BB962C8B-B14F-4D97-AF65-F5344CB8AC3E}">
        <p14:creationId xmlns:p14="http://schemas.microsoft.com/office/powerpoint/2010/main" val="1105164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56B95-5323-D441-ACBA-E2BEC16EE0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CA91E4B-A20B-7749-B3AC-9B774FC273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3BF94767-FDFD-E347-ABBA-BCF4CC861F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E1E3850-2858-0046-A79A-233085CB1735}"/>
              </a:ext>
            </a:extLst>
          </p:cNvPr>
          <p:cNvSpPr>
            <a:spLocks noGrp="1"/>
          </p:cNvSpPr>
          <p:nvPr>
            <p:ph type="dt" sz="half" idx="10"/>
          </p:nvPr>
        </p:nvSpPr>
        <p:spPr/>
        <p:txBody>
          <a:bodyPr/>
          <a:lstStyle/>
          <a:p>
            <a:fld id="{99687308-632D-2D40-B0AC-8ED10B3C828C}" type="datetimeFigureOut">
              <a:rPr lang="en-US" smtClean="0"/>
              <a:t>10/14/20</a:t>
            </a:fld>
            <a:endParaRPr lang="en-US" dirty="0"/>
          </a:p>
        </p:txBody>
      </p:sp>
      <p:sp>
        <p:nvSpPr>
          <p:cNvPr id="6" name="Footer Placeholder 5">
            <a:extLst>
              <a:ext uri="{FF2B5EF4-FFF2-40B4-BE49-F238E27FC236}">
                <a16:creationId xmlns:a16="http://schemas.microsoft.com/office/drawing/2014/main" id="{136ADA8B-5552-544C-97CD-789C7E26AA3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0533942-9C30-B546-91EC-FD4E9CCC8CDB}"/>
              </a:ext>
            </a:extLst>
          </p:cNvPr>
          <p:cNvSpPr>
            <a:spLocks noGrp="1"/>
          </p:cNvSpPr>
          <p:nvPr>
            <p:ph type="sldNum" sz="quarter" idx="12"/>
          </p:nvPr>
        </p:nvSpPr>
        <p:spPr/>
        <p:txBody>
          <a:bodyPr/>
          <a:lstStyle/>
          <a:p>
            <a:fld id="{8A717590-C378-0C46-B87B-DF9E8378B3DB}" type="slidenum">
              <a:rPr lang="en-US" smtClean="0"/>
              <a:t>‹#›</a:t>
            </a:fld>
            <a:endParaRPr lang="en-US" dirty="0"/>
          </a:p>
        </p:txBody>
      </p:sp>
    </p:spTree>
    <p:extLst>
      <p:ext uri="{BB962C8B-B14F-4D97-AF65-F5344CB8AC3E}">
        <p14:creationId xmlns:p14="http://schemas.microsoft.com/office/powerpoint/2010/main" val="778333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63411FF-8461-D742-BFF1-67876E874D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02DCAD4-67E2-724B-B266-643357C55D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6B5DA8-BBCE-AF47-A3B4-009036C273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687308-632D-2D40-B0AC-8ED10B3C828C}" type="datetimeFigureOut">
              <a:rPr lang="en-US" smtClean="0"/>
              <a:t>10/14/20</a:t>
            </a:fld>
            <a:endParaRPr lang="en-US" dirty="0"/>
          </a:p>
        </p:txBody>
      </p:sp>
      <p:sp>
        <p:nvSpPr>
          <p:cNvPr id="5" name="Footer Placeholder 4">
            <a:extLst>
              <a:ext uri="{FF2B5EF4-FFF2-40B4-BE49-F238E27FC236}">
                <a16:creationId xmlns:a16="http://schemas.microsoft.com/office/drawing/2014/main" id="{D31F1E5F-9DB7-984B-B302-06441C464D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3584744-DEEA-F245-9716-F666FD7FE1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717590-C378-0C46-B87B-DF9E8378B3DB}" type="slidenum">
              <a:rPr lang="en-US" smtClean="0"/>
              <a:t>‹#›</a:t>
            </a:fld>
            <a:endParaRPr lang="en-US" dirty="0"/>
          </a:p>
        </p:txBody>
      </p:sp>
    </p:spTree>
    <p:extLst>
      <p:ext uri="{BB962C8B-B14F-4D97-AF65-F5344CB8AC3E}">
        <p14:creationId xmlns:p14="http://schemas.microsoft.com/office/powerpoint/2010/main" val="15211172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3FEC7-5DA1-1C4E-82D2-D0883B3C357C}"/>
              </a:ext>
            </a:extLst>
          </p:cNvPr>
          <p:cNvSpPr>
            <a:spLocks noGrp="1"/>
          </p:cNvSpPr>
          <p:nvPr>
            <p:ph type="ctrTitle"/>
          </p:nvPr>
        </p:nvSpPr>
        <p:spPr>
          <a:xfrm>
            <a:off x="1524000" y="463139"/>
            <a:ext cx="9144000" cy="1852550"/>
          </a:xfrm>
        </p:spPr>
        <p:txBody>
          <a:bodyPr>
            <a:normAutofit/>
          </a:bodyPr>
          <a:lstStyle/>
          <a:p>
            <a:r>
              <a:rPr lang="en-US" sz="4000" b="1" dirty="0"/>
              <a:t>Developing our understanding and supporting children and young people’s emotional needs </a:t>
            </a:r>
          </a:p>
        </p:txBody>
      </p:sp>
      <p:sp>
        <p:nvSpPr>
          <p:cNvPr id="3" name="Subtitle 2">
            <a:extLst>
              <a:ext uri="{FF2B5EF4-FFF2-40B4-BE49-F238E27FC236}">
                <a16:creationId xmlns:a16="http://schemas.microsoft.com/office/drawing/2014/main" id="{1BE11903-3BAC-2342-B063-379455DC65D1}"/>
              </a:ext>
            </a:extLst>
          </p:cNvPr>
          <p:cNvSpPr>
            <a:spLocks noGrp="1"/>
          </p:cNvSpPr>
          <p:nvPr>
            <p:ph type="subTitle" idx="1"/>
          </p:nvPr>
        </p:nvSpPr>
        <p:spPr>
          <a:xfrm>
            <a:off x="1524000" y="2434442"/>
            <a:ext cx="9144000" cy="3919466"/>
          </a:xfrm>
        </p:spPr>
        <p:txBody>
          <a:bodyPr>
            <a:normAutofit fontScale="77500" lnSpcReduction="20000"/>
          </a:bodyPr>
          <a:lstStyle/>
          <a:p>
            <a:endParaRPr lang="en-US" sz="4000" dirty="0"/>
          </a:p>
          <a:p>
            <a:r>
              <a:rPr lang="en-US" sz="4000" dirty="0" err="1"/>
              <a:t>Jennett’s</a:t>
            </a:r>
            <a:r>
              <a:rPr lang="en-US" sz="4000" dirty="0"/>
              <a:t> Park Community School</a:t>
            </a:r>
          </a:p>
          <a:p>
            <a:endParaRPr lang="en-US" sz="4000" dirty="0"/>
          </a:p>
          <a:p>
            <a:r>
              <a:rPr lang="en-US" sz="3800" dirty="0"/>
              <a:t>Craig Tribe</a:t>
            </a:r>
          </a:p>
          <a:p>
            <a:r>
              <a:rPr lang="en-US" sz="3800" dirty="0"/>
              <a:t>Chartered Child and Educational Psychologist</a:t>
            </a:r>
          </a:p>
          <a:p>
            <a:endParaRPr lang="en-US" sz="3800" dirty="0"/>
          </a:p>
          <a:p>
            <a:endParaRPr lang="en-US" dirty="0"/>
          </a:p>
          <a:p>
            <a:endParaRPr lang="en-US" dirty="0"/>
          </a:p>
          <a:p>
            <a:endParaRPr lang="en-US" sz="1400" dirty="0"/>
          </a:p>
          <a:p>
            <a:r>
              <a:rPr lang="en-US" sz="900" dirty="0"/>
              <a:t>© Craig Tribe Child and Educational Psychologist   </a:t>
            </a:r>
          </a:p>
        </p:txBody>
      </p:sp>
    </p:spTree>
    <p:extLst>
      <p:ext uri="{BB962C8B-B14F-4D97-AF65-F5344CB8AC3E}">
        <p14:creationId xmlns:p14="http://schemas.microsoft.com/office/powerpoint/2010/main" val="2995709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847FC-C1CE-9242-8185-495C7688D4C7}"/>
              </a:ext>
            </a:extLst>
          </p:cNvPr>
          <p:cNvSpPr>
            <a:spLocks noGrp="1"/>
          </p:cNvSpPr>
          <p:nvPr>
            <p:ph type="title"/>
          </p:nvPr>
        </p:nvSpPr>
        <p:spPr>
          <a:xfrm>
            <a:off x="838200" y="365125"/>
            <a:ext cx="10515600" cy="983029"/>
          </a:xfrm>
        </p:spPr>
        <p:txBody>
          <a:bodyPr>
            <a:normAutofit/>
          </a:bodyPr>
          <a:lstStyle/>
          <a:p>
            <a:r>
              <a:rPr lang="en-US" sz="3600" b="1" dirty="0"/>
              <a:t>But it’s not all about neuro-development</a:t>
            </a:r>
          </a:p>
        </p:txBody>
      </p:sp>
      <p:sp>
        <p:nvSpPr>
          <p:cNvPr id="3" name="Content Placeholder 2">
            <a:extLst>
              <a:ext uri="{FF2B5EF4-FFF2-40B4-BE49-F238E27FC236}">
                <a16:creationId xmlns:a16="http://schemas.microsoft.com/office/drawing/2014/main" id="{4B914755-83C7-FF4D-9FD4-AB7E6604D924}"/>
              </a:ext>
            </a:extLst>
          </p:cNvPr>
          <p:cNvSpPr>
            <a:spLocks noGrp="1"/>
          </p:cNvSpPr>
          <p:nvPr>
            <p:ph idx="1"/>
          </p:nvPr>
        </p:nvSpPr>
        <p:spPr>
          <a:xfrm>
            <a:off x="838200" y="1348154"/>
            <a:ext cx="10515600" cy="4828809"/>
          </a:xfrm>
        </p:spPr>
        <p:txBody>
          <a:bodyPr>
            <a:normAutofit/>
          </a:bodyPr>
          <a:lstStyle/>
          <a:p>
            <a:pPr marL="514350" indent="-514350">
              <a:buAutoNum type="arabicPeriod"/>
            </a:pPr>
            <a:endParaRPr lang="en-GB" sz="3200" dirty="0"/>
          </a:p>
          <a:p>
            <a:pPr marL="0" indent="0">
              <a:buNone/>
            </a:pPr>
            <a:r>
              <a:rPr lang="en-GB" sz="3200" dirty="0"/>
              <a:t>Whilst Neuro-development is important to bear in mind, it only determines so much.  </a:t>
            </a:r>
          </a:p>
          <a:p>
            <a:pPr marL="0" indent="0">
              <a:buNone/>
            </a:pPr>
            <a:endParaRPr lang="en-GB" sz="3200" dirty="0"/>
          </a:p>
          <a:p>
            <a:pPr marL="0" indent="0">
              <a:buNone/>
            </a:pPr>
            <a:r>
              <a:rPr lang="en-GB" sz="3200" dirty="0"/>
              <a:t>Environmental factors are equally, if not more, influential</a:t>
            </a:r>
          </a:p>
          <a:p>
            <a:pPr marL="0" indent="0">
              <a:buNone/>
            </a:pPr>
            <a:endParaRPr lang="en-GB" sz="3200" dirty="0"/>
          </a:p>
          <a:p>
            <a:pPr marL="0" indent="0">
              <a:buNone/>
            </a:pPr>
            <a:r>
              <a:rPr lang="en-GB" sz="3200" dirty="0"/>
              <a:t>This is great because we can identify and do something positive to change some of these. </a:t>
            </a:r>
            <a:endParaRPr lang="en-US" sz="3200" dirty="0"/>
          </a:p>
        </p:txBody>
      </p:sp>
      <p:sp>
        <p:nvSpPr>
          <p:cNvPr id="5" name="TextBox 4">
            <a:extLst>
              <a:ext uri="{FF2B5EF4-FFF2-40B4-BE49-F238E27FC236}">
                <a16:creationId xmlns:a16="http://schemas.microsoft.com/office/drawing/2014/main" id="{A41291D8-0194-9249-BB58-5BFACF0DBFA3}"/>
              </a:ext>
            </a:extLst>
          </p:cNvPr>
          <p:cNvSpPr txBox="1"/>
          <p:nvPr/>
        </p:nvSpPr>
        <p:spPr>
          <a:xfrm>
            <a:off x="4454769" y="5934670"/>
            <a:ext cx="3446585" cy="507831"/>
          </a:xfrm>
          <a:prstGeom prst="rect">
            <a:avLst/>
          </a:prstGeom>
          <a:noFill/>
        </p:spPr>
        <p:txBody>
          <a:bodyPr wrap="square" rtlCol="0">
            <a:spAutoFit/>
          </a:bodyPr>
          <a:lstStyle/>
          <a:p>
            <a:pPr algn="ctr"/>
            <a:r>
              <a:rPr lang="en-US" sz="900" dirty="0"/>
              <a:t>© Craig Tribe Child and Educational Psychologist   </a:t>
            </a:r>
          </a:p>
          <a:p>
            <a:pPr algn="ctr"/>
            <a:endParaRPr lang="en-US" dirty="0"/>
          </a:p>
        </p:txBody>
      </p:sp>
    </p:spTree>
    <p:extLst>
      <p:ext uri="{BB962C8B-B14F-4D97-AF65-F5344CB8AC3E}">
        <p14:creationId xmlns:p14="http://schemas.microsoft.com/office/powerpoint/2010/main" val="954819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847FC-C1CE-9242-8185-495C7688D4C7}"/>
              </a:ext>
            </a:extLst>
          </p:cNvPr>
          <p:cNvSpPr>
            <a:spLocks noGrp="1"/>
          </p:cNvSpPr>
          <p:nvPr>
            <p:ph type="title"/>
          </p:nvPr>
        </p:nvSpPr>
        <p:spPr>
          <a:xfrm>
            <a:off x="838200" y="365125"/>
            <a:ext cx="10515600" cy="983029"/>
          </a:xfrm>
        </p:spPr>
        <p:txBody>
          <a:bodyPr>
            <a:normAutofit/>
          </a:bodyPr>
          <a:lstStyle/>
          <a:p>
            <a:r>
              <a:rPr lang="en-US" sz="3600" b="1" dirty="0"/>
              <a:t>What environmental factors must we consider?</a:t>
            </a:r>
          </a:p>
        </p:txBody>
      </p:sp>
      <p:sp>
        <p:nvSpPr>
          <p:cNvPr id="3" name="Content Placeholder 2">
            <a:extLst>
              <a:ext uri="{FF2B5EF4-FFF2-40B4-BE49-F238E27FC236}">
                <a16:creationId xmlns:a16="http://schemas.microsoft.com/office/drawing/2014/main" id="{4B914755-83C7-FF4D-9FD4-AB7E6604D924}"/>
              </a:ext>
            </a:extLst>
          </p:cNvPr>
          <p:cNvSpPr>
            <a:spLocks noGrp="1"/>
          </p:cNvSpPr>
          <p:nvPr>
            <p:ph idx="1"/>
          </p:nvPr>
        </p:nvSpPr>
        <p:spPr>
          <a:xfrm>
            <a:off x="838200" y="1348154"/>
            <a:ext cx="10515600" cy="4828809"/>
          </a:xfrm>
        </p:spPr>
        <p:txBody>
          <a:bodyPr>
            <a:normAutofit fontScale="85000" lnSpcReduction="10000"/>
          </a:bodyPr>
          <a:lstStyle/>
          <a:p>
            <a:pPr marL="0" indent="0">
              <a:buNone/>
            </a:pPr>
            <a:r>
              <a:rPr lang="en-GB" sz="3200" b="1" dirty="0"/>
              <a:t>‘Sensory processing’ </a:t>
            </a:r>
            <a:r>
              <a:rPr lang="en-GB" sz="3200" dirty="0"/>
              <a:t>and </a:t>
            </a:r>
            <a:r>
              <a:rPr lang="en-GB" sz="3200" b="1" dirty="0"/>
              <a:t>’sensory sensitivity’</a:t>
            </a:r>
            <a:r>
              <a:rPr lang="en-GB" sz="3200" dirty="0"/>
              <a:t> can trigger a range of emotional responses and behaviours ad can, if significant, lead to: </a:t>
            </a:r>
          </a:p>
          <a:p>
            <a:pPr marL="0" indent="0">
              <a:buNone/>
            </a:pPr>
            <a:r>
              <a:rPr lang="en-GB" sz="3200" dirty="0"/>
              <a:t>‘Over’ or ‘under’ awareness of sensory stimuli</a:t>
            </a:r>
          </a:p>
          <a:p>
            <a:pPr marL="0" indent="0">
              <a:buNone/>
            </a:pPr>
            <a:r>
              <a:rPr lang="en-GB" sz="3200" dirty="0"/>
              <a:t>Physical responses – tip-toe walking / perception, balance and muscle tone difficulties</a:t>
            </a:r>
          </a:p>
          <a:p>
            <a:pPr marL="0" indent="0">
              <a:buNone/>
            </a:pPr>
            <a:r>
              <a:rPr lang="en-GB" sz="3200" dirty="0"/>
              <a:t>Emotional ‘overload’</a:t>
            </a:r>
          </a:p>
          <a:p>
            <a:pPr marL="0" indent="0">
              <a:buNone/>
            </a:pPr>
            <a:r>
              <a:rPr lang="en-GB" sz="3200" dirty="0"/>
              <a:t>Behavioural ‘dysregulation’</a:t>
            </a:r>
          </a:p>
          <a:p>
            <a:pPr marL="0" indent="0">
              <a:buNone/>
            </a:pPr>
            <a:r>
              <a:rPr lang="en-GB" sz="3200" dirty="0"/>
              <a:t>‘fight / flight / freeze’ responses  </a:t>
            </a:r>
          </a:p>
          <a:p>
            <a:pPr marL="0" indent="0">
              <a:buNone/>
            </a:pPr>
            <a:r>
              <a:rPr lang="en-GB" sz="3200" dirty="0"/>
              <a:t>Sight / sound / smell / touch / proximity to specific triggers can all play a part.</a:t>
            </a:r>
          </a:p>
          <a:p>
            <a:pPr marL="0" indent="0">
              <a:buNone/>
            </a:pPr>
            <a:r>
              <a:rPr lang="en-GB" sz="3200" dirty="0"/>
              <a:t>They can all result in anxiety sometimes to an extreme level </a:t>
            </a:r>
            <a:endParaRPr lang="en-US" sz="3200" dirty="0"/>
          </a:p>
        </p:txBody>
      </p:sp>
      <p:sp>
        <p:nvSpPr>
          <p:cNvPr id="5" name="TextBox 4">
            <a:extLst>
              <a:ext uri="{FF2B5EF4-FFF2-40B4-BE49-F238E27FC236}">
                <a16:creationId xmlns:a16="http://schemas.microsoft.com/office/drawing/2014/main" id="{A41291D8-0194-9249-BB58-5BFACF0DBFA3}"/>
              </a:ext>
            </a:extLst>
          </p:cNvPr>
          <p:cNvSpPr txBox="1"/>
          <p:nvPr/>
        </p:nvSpPr>
        <p:spPr>
          <a:xfrm>
            <a:off x="4454769" y="5934670"/>
            <a:ext cx="3446585" cy="507831"/>
          </a:xfrm>
          <a:prstGeom prst="rect">
            <a:avLst/>
          </a:prstGeom>
          <a:noFill/>
        </p:spPr>
        <p:txBody>
          <a:bodyPr wrap="square" rtlCol="0">
            <a:spAutoFit/>
          </a:bodyPr>
          <a:lstStyle/>
          <a:p>
            <a:pPr algn="ctr"/>
            <a:r>
              <a:rPr lang="en-US" sz="900" dirty="0"/>
              <a:t>© Craig Tribe Child and Educational Psychologist   </a:t>
            </a:r>
          </a:p>
          <a:p>
            <a:pPr algn="ctr"/>
            <a:endParaRPr lang="en-US" dirty="0"/>
          </a:p>
        </p:txBody>
      </p:sp>
    </p:spTree>
    <p:extLst>
      <p:ext uri="{BB962C8B-B14F-4D97-AF65-F5344CB8AC3E}">
        <p14:creationId xmlns:p14="http://schemas.microsoft.com/office/powerpoint/2010/main" val="713920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847FC-C1CE-9242-8185-495C7688D4C7}"/>
              </a:ext>
            </a:extLst>
          </p:cNvPr>
          <p:cNvSpPr>
            <a:spLocks noGrp="1"/>
          </p:cNvSpPr>
          <p:nvPr>
            <p:ph type="title"/>
          </p:nvPr>
        </p:nvSpPr>
        <p:spPr>
          <a:xfrm>
            <a:off x="838200" y="365125"/>
            <a:ext cx="10515600" cy="983029"/>
          </a:xfrm>
        </p:spPr>
        <p:txBody>
          <a:bodyPr>
            <a:normAutofit/>
          </a:bodyPr>
          <a:lstStyle/>
          <a:p>
            <a:r>
              <a:rPr lang="en-US" sz="3600" b="1" dirty="0"/>
              <a:t>What other environmental factors are important?</a:t>
            </a:r>
          </a:p>
        </p:txBody>
      </p:sp>
      <p:sp>
        <p:nvSpPr>
          <p:cNvPr id="3" name="Content Placeholder 2">
            <a:extLst>
              <a:ext uri="{FF2B5EF4-FFF2-40B4-BE49-F238E27FC236}">
                <a16:creationId xmlns:a16="http://schemas.microsoft.com/office/drawing/2014/main" id="{4B914755-83C7-FF4D-9FD4-AB7E6604D924}"/>
              </a:ext>
            </a:extLst>
          </p:cNvPr>
          <p:cNvSpPr>
            <a:spLocks noGrp="1"/>
          </p:cNvSpPr>
          <p:nvPr>
            <p:ph idx="1"/>
          </p:nvPr>
        </p:nvSpPr>
        <p:spPr>
          <a:xfrm>
            <a:off x="838200" y="1348154"/>
            <a:ext cx="10515600" cy="4828809"/>
          </a:xfrm>
        </p:spPr>
        <p:txBody>
          <a:bodyPr>
            <a:normAutofit/>
          </a:bodyPr>
          <a:lstStyle/>
          <a:p>
            <a:pPr marL="0" indent="0">
              <a:buNone/>
            </a:pPr>
            <a:r>
              <a:rPr lang="en-GB" sz="3200" dirty="0"/>
              <a:t>Be aware of the ‘</a:t>
            </a:r>
            <a:r>
              <a:rPr lang="en-GB" sz="3200" b="1" dirty="0"/>
              <a:t>behaviour dynamic</a:t>
            </a:r>
            <a:r>
              <a:rPr lang="en-GB" sz="3200" dirty="0"/>
              <a:t>’.  We all play a part and can unwittingly continue or even make emotional responses and behaviour worse by the way we behave.  </a:t>
            </a:r>
          </a:p>
          <a:p>
            <a:pPr marL="0" indent="0">
              <a:buNone/>
            </a:pPr>
            <a:endParaRPr lang="en-GB" sz="3200" dirty="0"/>
          </a:p>
          <a:p>
            <a:pPr marL="0" indent="0">
              <a:buNone/>
            </a:pPr>
            <a:r>
              <a:rPr lang="en-GB" sz="3200" dirty="0"/>
              <a:t>Question:  Does my behaviour lead to a positive difference?</a:t>
            </a:r>
          </a:p>
          <a:p>
            <a:pPr marL="0" indent="0">
              <a:buNone/>
            </a:pPr>
            <a:endParaRPr lang="en-GB" sz="3200" dirty="0"/>
          </a:p>
          <a:p>
            <a:pPr marL="0" indent="0">
              <a:buNone/>
            </a:pPr>
            <a:r>
              <a:rPr lang="en-GB" sz="3200" dirty="0"/>
              <a:t>We need to consider that while we may think we’re helping, we may inadvertently be contributing towards the problem…</a:t>
            </a:r>
          </a:p>
          <a:p>
            <a:pPr marL="0" indent="0">
              <a:buNone/>
            </a:pPr>
            <a:endParaRPr lang="en-GB" sz="3200" dirty="0"/>
          </a:p>
        </p:txBody>
      </p:sp>
      <p:sp>
        <p:nvSpPr>
          <p:cNvPr id="5" name="TextBox 4">
            <a:extLst>
              <a:ext uri="{FF2B5EF4-FFF2-40B4-BE49-F238E27FC236}">
                <a16:creationId xmlns:a16="http://schemas.microsoft.com/office/drawing/2014/main" id="{A41291D8-0194-9249-BB58-5BFACF0DBFA3}"/>
              </a:ext>
            </a:extLst>
          </p:cNvPr>
          <p:cNvSpPr txBox="1"/>
          <p:nvPr/>
        </p:nvSpPr>
        <p:spPr>
          <a:xfrm>
            <a:off x="4454769" y="5934670"/>
            <a:ext cx="3446585" cy="507831"/>
          </a:xfrm>
          <a:prstGeom prst="rect">
            <a:avLst/>
          </a:prstGeom>
          <a:noFill/>
        </p:spPr>
        <p:txBody>
          <a:bodyPr wrap="square" rtlCol="0">
            <a:spAutoFit/>
          </a:bodyPr>
          <a:lstStyle/>
          <a:p>
            <a:pPr algn="ctr"/>
            <a:r>
              <a:rPr lang="en-US" sz="900" dirty="0"/>
              <a:t>© Craig Tribe Child and Educational Psychologist   </a:t>
            </a:r>
          </a:p>
          <a:p>
            <a:pPr algn="ctr"/>
            <a:endParaRPr lang="en-US" dirty="0"/>
          </a:p>
        </p:txBody>
      </p:sp>
    </p:spTree>
    <p:extLst>
      <p:ext uri="{BB962C8B-B14F-4D97-AF65-F5344CB8AC3E}">
        <p14:creationId xmlns:p14="http://schemas.microsoft.com/office/powerpoint/2010/main" val="40327184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847FC-C1CE-9242-8185-495C7688D4C7}"/>
              </a:ext>
            </a:extLst>
          </p:cNvPr>
          <p:cNvSpPr>
            <a:spLocks noGrp="1"/>
          </p:cNvSpPr>
          <p:nvPr>
            <p:ph type="title"/>
          </p:nvPr>
        </p:nvSpPr>
        <p:spPr>
          <a:xfrm>
            <a:off x="838200" y="365125"/>
            <a:ext cx="10515600" cy="983029"/>
          </a:xfrm>
        </p:spPr>
        <p:txBody>
          <a:bodyPr>
            <a:normAutofit/>
          </a:bodyPr>
          <a:lstStyle/>
          <a:p>
            <a:r>
              <a:rPr lang="en-US" sz="3600" b="1" dirty="0"/>
              <a:t>And, generally, we can…</a:t>
            </a:r>
          </a:p>
        </p:txBody>
      </p:sp>
      <p:sp>
        <p:nvSpPr>
          <p:cNvPr id="3" name="Content Placeholder 2">
            <a:extLst>
              <a:ext uri="{FF2B5EF4-FFF2-40B4-BE49-F238E27FC236}">
                <a16:creationId xmlns:a16="http://schemas.microsoft.com/office/drawing/2014/main" id="{4B914755-83C7-FF4D-9FD4-AB7E6604D924}"/>
              </a:ext>
            </a:extLst>
          </p:cNvPr>
          <p:cNvSpPr>
            <a:spLocks noGrp="1"/>
          </p:cNvSpPr>
          <p:nvPr>
            <p:ph idx="1"/>
          </p:nvPr>
        </p:nvSpPr>
        <p:spPr>
          <a:xfrm>
            <a:off x="838200" y="1348154"/>
            <a:ext cx="10515600" cy="4828809"/>
          </a:xfrm>
        </p:spPr>
        <p:txBody>
          <a:bodyPr>
            <a:normAutofit/>
          </a:bodyPr>
          <a:lstStyle/>
          <a:p>
            <a:pPr marL="0" indent="0">
              <a:buNone/>
            </a:pPr>
            <a:r>
              <a:rPr lang="en-GB" sz="3000" dirty="0"/>
              <a:t>Remember the ‘behaviour dynamic’ occurs across groups of people, so ensure consistency of approach between adults and across different contexts / environments.  </a:t>
            </a:r>
          </a:p>
          <a:p>
            <a:pPr marL="0" indent="0">
              <a:buNone/>
            </a:pPr>
            <a:r>
              <a:rPr lang="en-GB" sz="3000" dirty="0"/>
              <a:t>All agree on approaches and stick to them.  Develop ‘scripts’ of key phrases and desirable behaviours to act as a reminder and regularly review their effectiveness as a staff team.</a:t>
            </a:r>
          </a:p>
          <a:p>
            <a:pPr marL="0" indent="0">
              <a:buNone/>
            </a:pPr>
            <a:r>
              <a:rPr lang="en-GB" sz="3000" dirty="0"/>
              <a:t>Acknowledge that when someone is at the height of the ‘anger curve’ any reasoning ability is significantly impaired.  Timing of any intervention is important.  ‘Time out’ to ‘cool off’ without adult discussion / intervention may be necessary before following up.</a:t>
            </a:r>
          </a:p>
          <a:p>
            <a:pPr marL="0" indent="0">
              <a:buNone/>
            </a:pPr>
            <a:endParaRPr lang="en-GB" sz="3200" dirty="0"/>
          </a:p>
        </p:txBody>
      </p:sp>
      <p:sp>
        <p:nvSpPr>
          <p:cNvPr id="5" name="TextBox 4">
            <a:extLst>
              <a:ext uri="{FF2B5EF4-FFF2-40B4-BE49-F238E27FC236}">
                <a16:creationId xmlns:a16="http://schemas.microsoft.com/office/drawing/2014/main" id="{A41291D8-0194-9249-BB58-5BFACF0DBFA3}"/>
              </a:ext>
            </a:extLst>
          </p:cNvPr>
          <p:cNvSpPr txBox="1"/>
          <p:nvPr/>
        </p:nvSpPr>
        <p:spPr>
          <a:xfrm>
            <a:off x="4454769" y="5934670"/>
            <a:ext cx="3446585" cy="507831"/>
          </a:xfrm>
          <a:prstGeom prst="rect">
            <a:avLst/>
          </a:prstGeom>
          <a:noFill/>
        </p:spPr>
        <p:txBody>
          <a:bodyPr wrap="square" rtlCol="0">
            <a:spAutoFit/>
          </a:bodyPr>
          <a:lstStyle/>
          <a:p>
            <a:pPr algn="ctr"/>
            <a:r>
              <a:rPr lang="en-US" sz="900" dirty="0"/>
              <a:t>© Craig Tribe Child and Educational Psychologist   </a:t>
            </a:r>
          </a:p>
          <a:p>
            <a:pPr algn="ctr"/>
            <a:endParaRPr lang="en-US" dirty="0"/>
          </a:p>
        </p:txBody>
      </p:sp>
    </p:spTree>
    <p:extLst>
      <p:ext uri="{BB962C8B-B14F-4D97-AF65-F5344CB8AC3E}">
        <p14:creationId xmlns:p14="http://schemas.microsoft.com/office/powerpoint/2010/main" val="16441213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847FC-C1CE-9242-8185-495C7688D4C7}"/>
              </a:ext>
            </a:extLst>
          </p:cNvPr>
          <p:cNvSpPr>
            <a:spLocks noGrp="1"/>
          </p:cNvSpPr>
          <p:nvPr>
            <p:ph type="title"/>
          </p:nvPr>
        </p:nvSpPr>
        <p:spPr>
          <a:xfrm>
            <a:off x="838200" y="365125"/>
            <a:ext cx="10515600" cy="983029"/>
          </a:xfrm>
        </p:spPr>
        <p:txBody>
          <a:bodyPr>
            <a:normAutofit/>
          </a:bodyPr>
          <a:lstStyle/>
          <a:p>
            <a:r>
              <a:rPr lang="en-US" sz="3600" b="1" dirty="0"/>
              <a:t>Some basic approaches </a:t>
            </a:r>
          </a:p>
        </p:txBody>
      </p:sp>
      <p:sp>
        <p:nvSpPr>
          <p:cNvPr id="3" name="Content Placeholder 2">
            <a:extLst>
              <a:ext uri="{FF2B5EF4-FFF2-40B4-BE49-F238E27FC236}">
                <a16:creationId xmlns:a16="http://schemas.microsoft.com/office/drawing/2014/main" id="{4B914755-83C7-FF4D-9FD4-AB7E6604D924}"/>
              </a:ext>
            </a:extLst>
          </p:cNvPr>
          <p:cNvSpPr>
            <a:spLocks noGrp="1"/>
          </p:cNvSpPr>
          <p:nvPr>
            <p:ph idx="1"/>
          </p:nvPr>
        </p:nvSpPr>
        <p:spPr>
          <a:xfrm>
            <a:off x="838200" y="1348154"/>
            <a:ext cx="10515600" cy="4828809"/>
          </a:xfrm>
        </p:spPr>
        <p:txBody>
          <a:bodyPr>
            <a:normAutofit/>
          </a:bodyPr>
          <a:lstStyle/>
          <a:p>
            <a:pPr marL="0" indent="0">
              <a:buNone/>
            </a:pPr>
            <a:r>
              <a:rPr lang="en-GB" sz="3200" dirty="0"/>
              <a:t>Start by being a bit of a detective!</a:t>
            </a:r>
          </a:p>
          <a:p>
            <a:pPr marL="0" indent="0">
              <a:buNone/>
            </a:pPr>
            <a:endParaRPr lang="en-GB" sz="3200" dirty="0"/>
          </a:p>
          <a:p>
            <a:pPr marL="0" indent="0">
              <a:buNone/>
            </a:pPr>
            <a:r>
              <a:rPr lang="en-GB" sz="3200" dirty="0"/>
              <a:t>Look for triggers and patterns – not always obvious!  </a:t>
            </a:r>
          </a:p>
          <a:p>
            <a:pPr marL="0" indent="0">
              <a:buNone/>
            </a:pPr>
            <a:r>
              <a:rPr lang="en-GB" sz="3200" dirty="0"/>
              <a:t>Consider what your child may be seeking to communicate </a:t>
            </a:r>
          </a:p>
          <a:p>
            <a:pPr marL="0" indent="0">
              <a:buNone/>
            </a:pPr>
            <a:r>
              <a:rPr lang="en-GB" sz="3200" dirty="0"/>
              <a:t>Consider how others react and / or respond when your child is experiencing difficulties – including yourself!</a:t>
            </a:r>
          </a:p>
          <a:p>
            <a:pPr marL="0" indent="0">
              <a:buNone/>
            </a:pPr>
            <a:r>
              <a:rPr lang="en-GB" sz="3200" dirty="0"/>
              <a:t>Consider how your child currently recovers from difficulties</a:t>
            </a:r>
          </a:p>
          <a:p>
            <a:pPr marL="0" indent="0">
              <a:buNone/>
            </a:pPr>
            <a:r>
              <a:rPr lang="en-GB" sz="3200" dirty="0"/>
              <a:t>What happens after difficulties have passed?</a:t>
            </a:r>
          </a:p>
          <a:p>
            <a:pPr marL="0" indent="0">
              <a:buNone/>
            </a:pPr>
            <a:endParaRPr lang="en-GB" sz="3200" dirty="0"/>
          </a:p>
        </p:txBody>
      </p:sp>
      <p:sp>
        <p:nvSpPr>
          <p:cNvPr id="5" name="TextBox 4">
            <a:extLst>
              <a:ext uri="{FF2B5EF4-FFF2-40B4-BE49-F238E27FC236}">
                <a16:creationId xmlns:a16="http://schemas.microsoft.com/office/drawing/2014/main" id="{A41291D8-0194-9249-BB58-5BFACF0DBFA3}"/>
              </a:ext>
            </a:extLst>
          </p:cNvPr>
          <p:cNvSpPr txBox="1"/>
          <p:nvPr/>
        </p:nvSpPr>
        <p:spPr>
          <a:xfrm>
            <a:off x="4454769" y="5934670"/>
            <a:ext cx="3446585" cy="507831"/>
          </a:xfrm>
          <a:prstGeom prst="rect">
            <a:avLst/>
          </a:prstGeom>
          <a:noFill/>
        </p:spPr>
        <p:txBody>
          <a:bodyPr wrap="square" rtlCol="0">
            <a:spAutoFit/>
          </a:bodyPr>
          <a:lstStyle/>
          <a:p>
            <a:pPr algn="ctr"/>
            <a:r>
              <a:rPr lang="en-US" sz="900" dirty="0"/>
              <a:t>© Craig Tribe Child and Educational Psychologist   </a:t>
            </a:r>
          </a:p>
          <a:p>
            <a:pPr algn="ctr"/>
            <a:endParaRPr lang="en-US" dirty="0"/>
          </a:p>
        </p:txBody>
      </p:sp>
    </p:spTree>
    <p:extLst>
      <p:ext uri="{BB962C8B-B14F-4D97-AF65-F5344CB8AC3E}">
        <p14:creationId xmlns:p14="http://schemas.microsoft.com/office/powerpoint/2010/main" val="30333383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847FC-C1CE-9242-8185-495C7688D4C7}"/>
              </a:ext>
            </a:extLst>
          </p:cNvPr>
          <p:cNvSpPr>
            <a:spLocks noGrp="1"/>
          </p:cNvSpPr>
          <p:nvPr>
            <p:ph type="title"/>
          </p:nvPr>
        </p:nvSpPr>
        <p:spPr>
          <a:xfrm>
            <a:off x="838200" y="365125"/>
            <a:ext cx="10515600" cy="983029"/>
          </a:xfrm>
        </p:spPr>
        <p:txBody>
          <a:bodyPr>
            <a:normAutofit/>
          </a:bodyPr>
          <a:lstStyle/>
          <a:p>
            <a:r>
              <a:rPr lang="en-US" sz="3600" b="1" dirty="0"/>
              <a:t>Some basic approaches </a:t>
            </a:r>
          </a:p>
        </p:txBody>
      </p:sp>
      <p:sp>
        <p:nvSpPr>
          <p:cNvPr id="3" name="Content Placeholder 2">
            <a:extLst>
              <a:ext uri="{FF2B5EF4-FFF2-40B4-BE49-F238E27FC236}">
                <a16:creationId xmlns:a16="http://schemas.microsoft.com/office/drawing/2014/main" id="{4B914755-83C7-FF4D-9FD4-AB7E6604D924}"/>
              </a:ext>
            </a:extLst>
          </p:cNvPr>
          <p:cNvSpPr>
            <a:spLocks noGrp="1"/>
          </p:cNvSpPr>
          <p:nvPr>
            <p:ph idx="1"/>
          </p:nvPr>
        </p:nvSpPr>
        <p:spPr>
          <a:xfrm>
            <a:off x="838200" y="1348154"/>
            <a:ext cx="10515600" cy="4828809"/>
          </a:xfrm>
        </p:spPr>
        <p:txBody>
          <a:bodyPr>
            <a:normAutofit fontScale="77500" lnSpcReduction="20000"/>
          </a:bodyPr>
          <a:lstStyle/>
          <a:p>
            <a:pPr marL="0" indent="0">
              <a:buNone/>
            </a:pPr>
            <a:r>
              <a:rPr lang="en-GB" sz="3200" dirty="0"/>
              <a:t>Now start to make some changes…</a:t>
            </a:r>
          </a:p>
          <a:p>
            <a:pPr marL="0" indent="0">
              <a:buNone/>
            </a:pPr>
            <a:endParaRPr lang="en-GB" sz="3200" dirty="0"/>
          </a:p>
          <a:p>
            <a:pPr marL="0" indent="0">
              <a:buNone/>
            </a:pPr>
            <a:r>
              <a:rPr lang="en-GB" sz="3200" dirty="0"/>
              <a:t>Try meeting any possible ‘unmet needs’ being sought.</a:t>
            </a:r>
          </a:p>
          <a:p>
            <a:pPr marL="0" indent="0">
              <a:buNone/>
            </a:pPr>
            <a:r>
              <a:rPr lang="en-GB" sz="3200" dirty="0"/>
              <a:t>Establish clear consequences for both inappropriate and appropriate behaviour (sanctions and rewards).</a:t>
            </a:r>
          </a:p>
          <a:p>
            <a:pPr marL="0" indent="0">
              <a:buNone/>
            </a:pPr>
            <a:r>
              <a:rPr lang="en-GB" sz="3200" dirty="0"/>
              <a:t>Change the way you and others react to a challenging situation – ignore (if safe), limit spoken language, ‘broken record’ and ‘fogging’ techniques as communication approaches.</a:t>
            </a:r>
          </a:p>
          <a:p>
            <a:pPr marL="0" indent="0">
              <a:buNone/>
            </a:pPr>
            <a:r>
              <a:rPr lang="en-GB" sz="3200" dirty="0"/>
              <a:t>Immediately after a challenging situation, go for the praise – and be specific in how you praise!</a:t>
            </a:r>
          </a:p>
          <a:p>
            <a:pPr marL="0" indent="0">
              <a:buNone/>
            </a:pPr>
            <a:r>
              <a:rPr lang="en-GB" sz="3200" dirty="0"/>
              <a:t>Stay calm!  </a:t>
            </a:r>
          </a:p>
          <a:p>
            <a:pPr marL="0" indent="0">
              <a:buNone/>
            </a:pPr>
            <a:r>
              <a:rPr lang="en-GB" sz="3200" dirty="0"/>
              <a:t>Use the language you want your child to use. </a:t>
            </a:r>
          </a:p>
          <a:p>
            <a:pPr marL="0" indent="0">
              <a:buNone/>
            </a:pPr>
            <a:r>
              <a:rPr lang="en-GB" sz="3200" dirty="0"/>
              <a:t>Be consistent and ‘stick to your guns’ even if this is tough for you!   </a:t>
            </a:r>
          </a:p>
          <a:p>
            <a:pPr marL="0" indent="0">
              <a:buNone/>
            </a:pPr>
            <a:endParaRPr lang="en-GB" sz="3200" dirty="0"/>
          </a:p>
          <a:p>
            <a:pPr marL="0" indent="0">
              <a:buNone/>
            </a:pPr>
            <a:endParaRPr lang="en-GB" sz="3200" dirty="0"/>
          </a:p>
        </p:txBody>
      </p:sp>
      <p:sp>
        <p:nvSpPr>
          <p:cNvPr id="5" name="TextBox 4">
            <a:extLst>
              <a:ext uri="{FF2B5EF4-FFF2-40B4-BE49-F238E27FC236}">
                <a16:creationId xmlns:a16="http://schemas.microsoft.com/office/drawing/2014/main" id="{A41291D8-0194-9249-BB58-5BFACF0DBFA3}"/>
              </a:ext>
            </a:extLst>
          </p:cNvPr>
          <p:cNvSpPr txBox="1"/>
          <p:nvPr/>
        </p:nvSpPr>
        <p:spPr>
          <a:xfrm>
            <a:off x="4454769" y="5934670"/>
            <a:ext cx="3446585" cy="507831"/>
          </a:xfrm>
          <a:prstGeom prst="rect">
            <a:avLst/>
          </a:prstGeom>
          <a:noFill/>
        </p:spPr>
        <p:txBody>
          <a:bodyPr wrap="square" rtlCol="0">
            <a:spAutoFit/>
          </a:bodyPr>
          <a:lstStyle/>
          <a:p>
            <a:pPr algn="ctr"/>
            <a:r>
              <a:rPr lang="en-US" sz="900" dirty="0"/>
              <a:t>© Craig Tribe Child and Educational Psychologist   </a:t>
            </a:r>
          </a:p>
          <a:p>
            <a:pPr algn="ctr"/>
            <a:endParaRPr lang="en-US" dirty="0"/>
          </a:p>
        </p:txBody>
      </p:sp>
    </p:spTree>
    <p:extLst>
      <p:ext uri="{BB962C8B-B14F-4D97-AF65-F5344CB8AC3E}">
        <p14:creationId xmlns:p14="http://schemas.microsoft.com/office/powerpoint/2010/main" val="13939612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847FC-C1CE-9242-8185-495C7688D4C7}"/>
              </a:ext>
            </a:extLst>
          </p:cNvPr>
          <p:cNvSpPr>
            <a:spLocks noGrp="1"/>
          </p:cNvSpPr>
          <p:nvPr>
            <p:ph type="title"/>
          </p:nvPr>
        </p:nvSpPr>
        <p:spPr>
          <a:xfrm>
            <a:off x="838200" y="365125"/>
            <a:ext cx="10515600" cy="983029"/>
          </a:xfrm>
        </p:spPr>
        <p:txBody>
          <a:bodyPr>
            <a:normAutofit/>
          </a:bodyPr>
          <a:lstStyle/>
          <a:p>
            <a:r>
              <a:rPr lang="en-GB" sz="3600" b="1" dirty="0"/>
              <a:t>In summary </a:t>
            </a:r>
            <a:endParaRPr lang="en-US" sz="3600" b="1" dirty="0"/>
          </a:p>
        </p:txBody>
      </p:sp>
      <p:sp>
        <p:nvSpPr>
          <p:cNvPr id="3" name="Content Placeholder 2">
            <a:extLst>
              <a:ext uri="{FF2B5EF4-FFF2-40B4-BE49-F238E27FC236}">
                <a16:creationId xmlns:a16="http://schemas.microsoft.com/office/drawing/2014/main" id="{4B914755-83C7-FF4D-9FD4-AB7E6604D924}"/>
              </a:ext>
            </a:extLst>
          </p:cNvPr>
          <p:cNvSpPr>
            <a:spLocks noGrp="1"/>
          </p:cNvSpPr>
          <p:nvPr>
            <p:ph idx="1"/>
          </p:nvPr>
        </p:nvSpPr>
        <p:spPr>
          <a:xfrm>
            <a:off x="838200" y="1348154"/>
            <a:ext cx="10515600" cy="4828809"/>
          </a:xfrm>
        </p:spPr>
        <p:txBody>
          <a:bodyPr>
            <a:normAutofit lnSpcReduction="10000"/>
          </a:bodyPr>
          <a:lstStyle/>
          <a:p>
            <a:pPr marL="0" indent="0">
              <a:buNone/>
            </a:pPr>
            <a:r>
              <a:rPr lang="en-GB" sz="3200" dirty="0"/>
              <a:t>Behaviour is a communication and / or seeks to fulfil unmet needs.</a:t>
            </a:r>
          </a:p>
          <a:p>
            <a:pPr marL="0" indent="0">
              <a:buNone/>
            </a:pPr>
            <a:r>
              <a:rPr lang="en-GB" sz="3200" dirty="0"/>
              <a:t>Children aren’t very good at higher level reasoning and need our help to do so.  Those with certain needs may require a lot of help.</a:t>
            </a:r>
          </a:p>
          <a:p>
            <a:pPr marL="0" indent="0">
              <a:buNone/>
            </a:pPr>
            <a:r>
              <a:rPr lang="en-GB" sz="3200" dirty="0"/>
              <a:t>Sensory processing and sensitivities can be significant triggers.</a:t>
            </a:r>
          </a:p>
          <a:p>
            <a:pPr marL="0" indent="0">
              <a:buNone/>
            </a:pPr>
            <a:r>
              <a:rPr lang="en-GB" sz="3200" dirty="0"/>
              <a:t>We all display behaviour all of the time.  </a:t>
            </a:r>
          </a:p>
          <a:p>
            <a:pPr marL="0" indent="0">
              <a:buNone/>
            </a:pPr>
            <a:r>
              <a:rPr lang="en-GB" sz="3200" dirty="0"/>
              <a:t>We need to make sure we consistently model what we want to see in others (…and keep our cool!).</a:t>
            </a:r>
          </a:p>
          <a:p>
            <a:pPr marL="0" indent="0">
              <a:buNone/>
            </a:pPr>
            <a:r>
              <a:rPr lang="en-GB" sz="3200" dirty="0"/>
              <a:t>There’s a lot we can do in general.  </a:t>
            </a:r>
          </a:p>
          <a:p>
            <a:pPr marL="0" indent="0">
              <a:buNone/>
            </a:pPr>
            <a:endParaRPr lang="en-GB" sz="3200" dirty="0"/>
          </a:p>
          <a:p>
            <a:pPr marL="0" indent="0">
              <a:buNone/>
            </a:pPr>
            <a:endParaRPr lang="en-GB" sz="3200" dirty="0"/>
          </a:p>
          <a:p>
            <a:pPr marL="0" indent="0">
              <a:buNone/>
            </a:pPr>
            <a:endParaRPr lang="en-GB" sz="3200"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sp>
        <p:nvSpPr>
          <p:cNvPr id="5" name="TextBox 4">
            <a:extLst>
              <a:ext uri="{FF2B5EF4-FFF2-40B4-BE49-F238E27FC236}">
                <a16:creationId xmlns:a16="http://schemas.microsoft.com/office/drawing/2014/main" id="{A41291D8-0194-9249-BB58-5BFACF0DBFA3}"/>
              </a:ext>
            </a:extLst>
          </p:cNvPr>
          <p:cNvSpPr txBox="1"/>
          <p:nvPr/>
        </p:nvSpPr>
        <p:spPr>
          <a:xfrm>
            <a:off x="4454769" y="5934670"/>
            <a:ext cx="3446585" cy="507831"/>
          </a:xfrm>
          <a:prstGeom prst="rect">
            <a:avLst/>
          </a:prstGeom>
          <a:noFill/>
        </p:spPr>
        <p:txBody>
          <a:bodyPr wrap="square" rtlCol="0">
            <a:spAutoFit/>
          </a:bodyPr>
          <a:lstStyle/>
          <a:p>
            <a:pPr algn="ctr"/>
            <a:r>
              <a:rPr lang="en-US" sz="900" dirty="0"/>
              <a:t>© Craig Tribe Child and Educational Psychologist   </a:t>
            </a:r>
          </a:p>
          <a:p>
            <a:pPr algn="ctr"/>
            <a:endParaRPr lang="en-US" dirty="0"/>
          </a:p>
        </p:txBody>
      </p:sp>
    </p:spTree>
    <p:extLst>
      <p:ext uri="{BB962C8B-B14F-4D97-AF65-F5344CB8AC3E}">
        <p14:creationId xmlns:p14="http://schemas.microsoft.com/office/powerpoint/2010/main" val="1323408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355E2-6F4C-DA4B-B13E-3032A78CAEFA}"/>
              </a:ext>
            </a:extLst>
          </p:cNvPr>
          <p:cNvSpPr>
            <a:spLocks noGrp="1"/>
          </p:cNvSpPr>
          <p:nvPr>
            <p:ph type="title"/>
          </p:nvPr>
        </p:nvSpPr>
        <p:spPr/>
        <p:txBody>
          <a:bodyPr>
            <a:normAutofit/>
          </a:bodyPr>
          <a:lstStyle/>
          <a:p>
            <a:r>
              <a:rPr lang="en-US" sz="3600" b="1" dirty="0"/>
              <a:t>Overview of the session</a:t>
            </a:r>
          </a:p>
        </p:txBody>
      </p:sp>
      <p:sp>
        <p:nvSpPr>
          <p:cNvPr id="3" name="Content Placeholder 2">
            <a:extLst>
              <a:ext uri="{FF2B5EF4-FFF2-40B4-BE49-F238E27FC236}">
                <a16:creationId xmlns:a16="http://schemas.microsoft.com/office/drawing/2014/main" id="{B7499232-71D7-5E4F-9E29-65A3B6388DF3}"/>
              </a:ext>
            </a:extLst>
          </p:cNvPr>
          <p:cNvSpPr>
            <a:spLocks noGrp="1"/>
          </p:cNvSpPr>
          <p:nvPr>
            <p:ph idx="1"/>
          </p:nvPr>
        </p:nvSpPr>
        <p:spPr>
          <a:xfrm>
            <a:off x="838200" y="1555668"/>
            <a:ext cx="10515600" cy="4621295"/>
          </a:xfrm>
        </p:spPr>
        <p:txBody>
          <a:bodyPr>
            <a:normAutofit fontScale="85000" lnSpcReduction="20000"/>
          </a:bodyPr>
          <a:lstStyle/>
          <a:p>
            <a:pPr marL="0" indent="0">
              <a:buNone/>
            </a:pPr>
            <a:r>
              <a:rPr lang="en-US" sz="3800" dirty="0"/>
              <a:t>During the session we will be covering the following:</a:t>
            </a:r>
          </a:p>
          <a:p>
            <a:pPr marL="0" indent="0">
              <a:buNone/>
            </a:pPr>
            <a:endParaRPr lang="en-US" sz="3800" dirty="0"/>
          </a:p>
          <a:p>
            <a:r>
              <a:rPr lang="en-US" sz="3800" dirty="0"/>
              <a:t>Introduction to general principles, approaches and things to bear in mind! </a:t>
            </a:r>
          </a:p>
          <a:p>
            <a:r>
              <a:rPr lang="en-US" sz="3800" dirty="0"/>
              <a:t>Understanding the nature of specific challenging social, emotional and </a:t>
            </a:r>
            <a:r>
              <a:rPr lang="en-US" sz="3800" dirty="0" err="1"/>
              <a:t>behavioural</a:t>
            </a:r>
            <a:r>
              <a:rPr lang="en-US" sz="3800" dirty="0"/>
              <a:t> difficulties</a:t>
            </a:r>
          </a:p>
          <a:p>
            <a:r>
              <a:rPr lang="en-US" sz="3800" dirty="0"/>
              <a:t>Effectively making sense of, and responding to, different presenting emotional needs </a:t>
            </a:r>
          </a:p>
          <a:p>
            <a:r>
              <a:rPr lang="en-US" sz="3800" dirty="0"/>
              <a:t>Consider strategies to help support and overcome difficulties </a:t>
            </a:r>
          </a:p>
          <a:p>
            <a:pPr marL="0" indent="0">
              <a:buNone/>
            </a:pPr>
            <a:r>
              <a:rPr lang="en-US" sz="3200" dirty="0"/>
              <a:t>    </a:t>
            </a:r>
          </a:p>
          <a:p>
            <a:pPr marL="0" indent="0">
              <a:buNone/>
            </a:pPr>
            <a:r>
              <a:rPr lang="en-US" dirty="0"/>
              <a:t>  </a:t>
            </a:r>
          </a:p>
          <a:p>
            <a:pPr marL="0" indent="0">
              <a:buNone/>
            </a:pPr>
            <a:endParaRPr lang="en-US" dirty="0"/>
          </a:p>
        </p:txBody>
      </p:sp>
      <p:sp>
        <p:nvSpPr>
          <p:cNvPr id="6" name="TextBox 5">
            <a:extLst>
              <a:ext uri="{FF2B5EF4-FFF2-40B4-BE49-F238E27FC236}">
                <a16:creationId xmlns:a16="http://schemas.microsoft.com/office/drawing/2014/main" id="{21840AB8-3608-CE4E-9F72-2ABB8F38B9B9}"/>
              </a:ext>
            </a:extLst>
          </p:cNvPr>
          <p:cNvSpPr txBox="1"/>
          <p:nvPr/>
        </p:nvSpPr>
        <p:spPr>
          <a:xfrm>
            <a:off x="4419601" y="5669132"/>
            <a:ext cx="3458308" cy="507831"/>
          </a:xfrm>
          <a:prstGeom prst="rect">
            <a:avLst/>
          </a:prstGeom>
          <a:noFill/>
        </p:spPr>
        <p:txBody>
          <a:bodyPr wrap="square" rtlCol="0">
            <a:spAutoFit/>
          </a:bodyPr>
          <a:lstStyle/>
          <a:p>
            <a:pPr algn="ctr"/>
            <a:r>
              <a:rPr lang="en-US" sz="900" dirty="0"/>
              <a:t>© Craig Tribe Child and Educational Psychologist   </a:t>
            </a:r>
          </a:p>
          <a:p>
            <a:pPr algn="ctr"/>
            <a:endParaRPr lang="en-US" dirty="0"/>
          </a:p>
        </p:txBody>
      </p:sp>
    </p:spTree>
    <p:extLst>
      <p:ext uri="{BB962C8B-B14F-4D97-AF65-F5344CB8AC3E}">
        <p14:creationId xmlns:p14="http://schemas.microsoft.com/office/powerpoint/2010/main" val="1769548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847FC-C1CE-9242-8185-495C7688D4C7}"/>
              </a:ext>
            </a:extLst>
          </p:cNvPr>
          <p:cNvSpPr>
            <a:spLocks noGrp="1"/>
          </p:cNvSpPr>
          <p:nvPr>
            <p:ph type="title"/>
          </p:nvPr>
        </p:nvSpPr>
        <p:spPr/>
        <p:txBody>
          <a:bodyPr>
            <a:normAutofit/>
          </a:bodyPr>
          <a:lstStyle/>
          <a:p>
            <a:r>
              <a:rPr lang="en-US" sz="3600" b="1" dirty="0"/>
              <a:t>General principles, approaches and things to bear in mind! (1)</a:t>
            </a:r>
          </a:p>
        </p:txBody>
      </p:sp>
      <p:sp>
        <p:nvSpPr>
          <p:cNvPr id="3" name="Content Placeholder 2">
            <a:extLst>
              <a:ext uri="{FF2B5EF4-FFF2-40B4-BE49-F238E27FC236}">
                <a16:creationId xmlns:a16="http://schemas.microsoft.com/office/drawing/2014/main" id="{4B914755-83C7-FF4D-9FD4-AB7E6604D924}"/>
              </a:ext>
            </a:extLst>
          </p:cNvPr>
          <p:cNvSpPr>
            <a:spLocks noGrp="1"/>
          </p:cNvSpPr>
          <p:nvPr>
            <p:ph idx="1"/>
          </p:nvPr>
        </p:nvSpPr>
        <p:spPr/>
        <p:txBody>
          <a:bodyPr>
            <a:normAutofit/>
          </a:bodyPr>
          <a:lstStyle/>
          <a:p>
            <a:pPr marL="0" indent="0">
              <a:buNone/>
            </a:pPr>
            <a:r>
              <a:rPr lang="en-US" sz="3200" dirty="0"/>
              <a:t>Everybody is displaying different types of emotional response or ‘feelings’ as 'behaviour’ all of the time.  </a:t>
            </a:r>
          </a:p>
          <a:p>
            <a:pPr marL="0" indent="0">
              <a:buNone/>
            </a:pPr>
            <a:r>
              <a:rPr lang="en-US" sz="3200" dirty="0"/>
              <a:t>Our ‘behaviour’ is the result of the ‘dynamic’ between our   environment and those others within it, our own experiences and our thoughts and feelings at that time.</a:t>
            </a:r>
          </a:p>
          <a:p>
            <a:pPr marL="0" indent="0">
              <a:buNone/>
            </a:pPr>
            <a:r>
              <a:rPr lang="en-US" sz="3200" dirty="0"/>
              <a:t>Our behaviour seeks to achieve two key objectives:  </a:t>
            </a:r>
          </a:p>
          <a:p>
            <a:pPr marL="457200" lvl="1" indent="0">
              <a:buNone/>
            </a:pPr>
            <a:r>
              <a:rPr lang="en-US" sz="3200" dirty="0"/>
              <a:t>     -To communicate our thoughts and feelings.</a:t>
            </a:r>
          </a:p>
          <a:p>
            <a:pPr marL="457200" lvl="1" indent="0">
              <a:buNone/>
            </a:pPr>
            <a:r>
              <a:rPr lang="en-US" sz="3200" dirty="0"/>
              <a:t>     -To fulfill unmet needs.      </a:t>
            </a:r>
          </a:p>
        </p:txBody>
      </p:sp>
      <p:sp>
        <p:nvSpPr>
          <p:cNvPr id="5" name="TextBox 4">
            <a:extLst>
              <a:ext uri="{FF2B5EF4-FFF2-40B4-BE49-F238E27FC236}">
                <a16:creationId xmlns:a16="http://schemas.microsoft.com/office/drawing/2014/main" id="{A41291D8-0194-9249-BB58-5BFACF0DBFA3}"/>
              </a:ext>
            </a:extLst>
          </p:cNvPr>
          <p:cNvSpPr txBox="1"/>
          <p:nvPr/>
        </p:nvSpPr>
        <p:spPr>
          <a:xfrm>
            <a:off x="4454769" y="5934670"/>
            <a:ext cx="3446585" cy="507831"/>
          </a:xfrm>
          <a:prstGeom prst="rect">
            <a:avLst/>
          </a:prstGeom>
          <a:noFill/>
        </p:spPr>
        <p:txBody>
          <a:bodyPr wrap="square" rtlCol="0">
            <a:spAutoFit/>
          </a:bodyPr>
          <a:lstStyle/>
          <a:p>
            <a:pPr algn="ctr"/>
            <a:r>
              <a:rPr lang="en-US" sz="900" dirty="0"/>
              <a:t>© Craig Tribe Child and Educational Psychologist   </a:t>
            </a:r>
          </a:p>
          <a:p>
            <a:pPr algn="ctr"/>
            <a:endParaRPr lang="en-US" dirty="0"/>
          </a:p>
        </p:txBody>
      </p:sp>
    </p:spTree>
    <p:extLst>
      <p:ext uri="{BB962C8B-B14F-4D97-AF65-F5344CB8AC3E}">
        <p14:creationId xmlns:p14="http://schemas.microsoft.com/office/powerpoint/2010/main" val="3438920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847FC-C1CE-9242-8185-495C7688D4C7}"/>
              </a:ext>
            </a:extLst>
          </p:cNvPr>
          <p:cNvSpPr>
            <a:spLocks noGrp="1"/>
          </p:cNvSpPr>
          <p:nvPr>
            <p:ph type="title"/>
          </p:nvPr>
        </p:nvSpPr>
        <p:spPr/>
        <p:txBody>
          <a:bodyPr>
            <a:normAutofit/>
          </a:bodyPr>
          <a:lstStyle/>
          <a:p>
            <a:r>
              <a:rPr lang="en-US" sz="3600" b="1" dirty="0"/>
              <a:t>General principles, approaches and things to bear in mind! (2)</a:t>
            </a:r>
          </a:p>
        </p:txBody>
      </p:sp>
      <p:sp>
        <p:nvSpPr>
          <p:cNvPr id="3" name="Content Placeholder 2">
            <a:extLst>
              <a:ext uri="{FF2B5EF4-FFF2-40B4-BE49-F238E27FC236}">
                <a16:creationId xmlns:a16="http://schemas.microsoft.com/office/drawing/2014/main" id="{4B914755-83C7-FF4D-9FD4-AB7E6604D924}"/>
              </a:ext>
            </a:extLst>
          </p:cNvPr>
          <p:cNvSpPr>
            <a:spLocks noGrp="1"/>
          </p:cNvSpPr>
          <p:nvPr>
            <p:ph idx="1"/>
          </p:nvPr>
        </p:nvSpPr>
        <p:spPr/>
        <p:txBody>
          <a:bodyPr>
            <a:normAutofit/>
          </a:bodyPr>
          <a:lstStyle/>
          <a:p>
            <a:pPr marL="0" indent="0">
              <a:buNone/>
            </a:pPr>
            <a:r>
              <a:rPr lang="en-US" sz="3200" dirty="0"/>
              <a:t>We cannot control our emotions (‘feelings’) but we do have the power to control our behaviour and responses.    </a:t>
            </a:r>
          </a:p>
          <a:p>
            <a:pPr marL="0" indent="0">
              <a:buNone/>
            </a:pPr>
            <a:r>
              <a:rPr lang="en-US" sz="3200" dirty="0"/>
              <a:t>Our response to someone else’s behaviour can directly affect how they subsequently behave and respond. </a:t>
            </a:r>
          </a:p>
          <a:p>
            <a:pPr marL="0" indent="0">
              <a:buNone/>
            </a:pPr>
            <a:r>
              <a:rPr lang="en-US" sz="3200" dirty="0"/>
              <a:t>Therefore, how we choose to respond to the behaviour of others can affect the way they behave in similar situations in the future.  (…It can eventually change their feelings too!) </a:t>
            </a:r>
          </a:p>
          <a:p>
            <a:pPr marL="0" indent="0">
              <a:buNone/>
            </a:pPr>
            <a:r>
              <a:rPr lang="en-US" sz="3200" dirty="0"/>
              <a:t>…But it can take time, planning and some trial and error…      </a:t>
            </a:r>
          </a:p>
        </p:txBody>
      </p:sp>
      <p:sp>
        <p:nvSpPr>
          <p:cNvPr id="5" name="TextBox 4">
            <a:extLst>
              <a:ext uri="{FF2B5EF4-FFF2-40B4-BE49-F238E27FC236}">
                <a16:creationId xmlns:a16="http://schemas.microsoft.com/office/drawing/2014/main" id="{A41291D8-0194-9249-BB58-5BFACF0DBFA3}"/>
              </a:ext>
            </a:extLst>
          </p:cNvPr>
          <p:cNvSpPr txBox="1"/>
          <p:nvPr/>
        </p:nvSpPr>
        <p:spPr>
          <a:xfrm>
            <a:off x="4454769" y="5934670"/>
            <a:ext cx="3446585" cy="507831"/>
          </a:xfrm>
          <a:prstGeom prst="rect">
            <a:avLst/>
          </a:prstGeom>
          <a:noFill/>
        </p:spPr>
        <p:txBody>
          <a:bodyPr wrap="square" rtlCol="0">
            <a:spAutoFit/>
          </a:bodyPr>
          <a:lstStyle/>
          <a:p>
            <a:pPr algn="ctr"/>
            <a:r>
              <a:rPr lang="en-US" sz="900" dirty="0"/>
              <a:t>© Craig Tribe Child and Educational Psychologist   </a:t>
            </a:r>
          </a:p>
          <a:p>
            <a:pPr algn="ctr"/>
            <a:endParaRPr lang="en-US" dirty="0"/>
          </a:p>
        </p:txBody>
      </p:sp>
    </p:spTree>
    <p:extLst>
      <p:ext uri="{BB962C8B-B14F-4D97-AF65-F5344CB8AC3E}">
        <p14:creationId xmlns:p14="http://schemas.microsoft.com/office/powerpoint/2010/main" val="1858496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847FC-C1CE-9242-8185-495C7688D4C7}"/>
              </a:ext>
            </a:extLst>
          </p:cNvPr>
          <p:cNvSpPr>
            <a:spLocks noGrp="1"/>
          </p:cNvSpPr>
          <p:nvPr>
            <p:ph type="title"/>
          </p:nvPr>
        </p:nvSpPr>
        <p:spPr/>
        <p:txBody>
          <a:bodyPr>
            <a:normAutofit/>
          </a:bodyPr>
          <a:lstStyle/>
          <a:p>
            <a:r>
              <a:rPr lang="en-US" sz="3600" b="1" dirty="0"/>
              <a:t>Why is it often so hard?  …Neuro-developmental influences and a (brief!) Science bit.</a:t>
            </a:r>
          </a:p>
        </p:txBody>
      </p:sp>
      <p:pic>
        <p:nvPicPr>
          <p:cNvPr id="4" name="Content Placeholder 3">
            <a:extLst>
              <a:ext uri="{FF2B5EF4-FFF2-40B4-BE49-F238E27FC236}">
                <a16:creationId xmlns:a16="http://schemas.microsoft.com/office/drawing/2014/main" id="{BD210682-4A7F-814C-8ED3-17D548AAFFA4}"/>
              </a:ext>
            </a:extLst>
          </p:cNvPr>
          <p:cNvPicPr>
            <a:picLocks noGrp="1" noChangeAspect="1"/>
          </p:cNvPicPr>
          <p:nvPr>
            <p:ph idx="1"/>
          </p:nvPr>
        </p:nvPicPr>
        <p:blipFill>
          <a:blip r:embed="rId2"/>
          <a:stretch>
            <a:fillRect/>
          </a:stretch>
        </p:blipFill>
        <p:spPr>
          <a:xfrm>
            <a:off x="3944895" y="1825625"/>
            <a:ext cx="4302209" cy="4351338"/>
          </a:xfrm>
          <a:prstGeom prst="rect">
            <a:avLst/>
          </a:prstGeom>
        </p:spPr>
      </p:pic>
      <p:sp>
        <p:nvSpPr>
          <p:cNvPr id="5" name="TextBox 4">
            <a:extLst>
              <a:ext uri="{FF2B5EF4-FFF2-40B4-BE49-F238E27FC236}">
                <a16:creationId xmlns:a16="http://schemas.microsoft.com/office/drawing/2014/main" id="{A41291D8-0194-9249-BB58-5BFACF0DBFA3}"/>
              </a:ext>
            </a:extLst>
          </p:cNvPr>
          <p:cNvSpPr txBox="1"/>
          <p:nvPr/>
        </p:nvSpPr>
        <p:spPr>
          <a:xfrm>
            <a:off x="4454769" y="5934670"/>
            <a:ext cx="3446585" cy="507831"/>
          </a:xfrm>
          <a:prstGeom prst="rect">
            <a:avLst/>
          </a:prstGeom>
          <a:noFill/>
        </p:spPr>
        <p:txBody>
          <a:bodyPr wrap="square" rtlCol="0">
            <a:spAutoFit/>
          </a:bodyPr>
          <a:lstStyle/>
          <a:p>
            <a:pPr algn="ctr"/>
            <a:r>
              <a:rPr lang="en-US" sz="900" dirty="0"/>
              <a:t>© Craig Tribe Child and Educational Psychologist   </a:t>
            </a:r>
          </a:p>
          <a:p>
            <a:pPr algn="ctr"/>
            <a:endParaRPr lang="en-US" dirty="0"/>
          </a:p>
        </p:txBody>
      </p:sp>
      <p:sp>
        <p:nvSpPr>
          <p:cNvPr id="6" name="TextBox 5">
            <a:extLst>
              <a:ext uri="{FF2B5EF4-FFF2-40B4-BE49-F238E27FC236}">
                <a16:creationId xmlns:a16="http://schemas.microsoft.com/office/drawing/2014/main" id="{62798AA6-EB7D-9743-BFBA-D1422800CA03}"/>
              </a:ext>
            </a:extLst>
          </p:cNvPr>
          <p:cNvSpPr txBox="1"/>
          <p:nvPr/>
        </p:nvSpPr>
        <p:spPr>
          <a:xfrm>
            <a:off x="662434" y="2600325"/>
            <a:ext cx="2596581" cy="1569660"/>
          </a:xfrm>
          <a:prstGeom prst="rect">
            <a:avLst/>
          </a:prstGeom>
          <a:noFill/>
        </p:spPr>
        <p:txBody>
          <a:bodyPr wrap="square" rtlCol="0">
            <a:spAutoFit/>
          </a:bodyPr>
          <a:lstStyle/>
          <a:p>
            <a:r>
              <a:rPr lang="en-GB" sz="2400" dirty="0"/>
              <a:t>Clue: It involves the prefrontal cortex – this bit of your brain</a:t>
            </a:r>
          </a:p>
        </p:txBody>
      </p:sp>
      <p:sp>
        <p:nvSpPr>
          <p:cNvPr id="12" name="Right Arrow 11">
            <a:extLst>
              <a:ext uri="{FF2B5EF4-FFF2-40B4-BE49-F238E27FC236}">
                <a16:creationId xmlns:a16="http://schemas.microsoft.com/office/drawing/2014/main" id="{FEBA1238-F41C-D341-A627-80CB2E3BF15B}"/>
              </a:ext>
            </a:extLst>
          </p:cNvPr>
          <p:cNvSpPr/>
          <p:nvPr/>
        </p:nvSpPr>
        <p:spPr>
          <a:xfrm>
            <a:off x="3259015" y="2650472"/>
            <a:ext cx="1579646" cy="826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870970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847FC-C1CE-9242-8185-495C7688D4C7}"/>
              </a:ext>
            </a:extLst>
          </p:cNvPr>
          <p:cNvSpPr>
            <a:spLocks noGrp="1"/>
          </p:cNvSpPr>
          <p:nvPr>
            <p:ph type="title"/>
          </p:nvPr>
        </p:nvSpPr>
        <p:spPr>
          <a:xfrm>
            <a:off x="838200" y="365125"/>
            <a:ext cx="10515600" cy="983029"/>
          </a:xfrm>
        </p:spPr>
        <p:txBody>
          <a:bodyPr>
            <a:normAutofit/>
          </a:bodyPr>
          <a:lstStyle/>
          <a:p>
            <a:r>
              <a:rPr lang="en-US" sz="3600" b="1" dirty="0"/>
              <a:t>Neuro-developmental influences…</a:t>
            </a:r>
          </a:p>
        </p:txBody>
      </p:sp>
      <p:sp>
        <p:nvSpPr>
          <p:cNvPr id="3" name="Content Placeholder 2">
            <a:extLst>
              <a:ext uri="{FF2B5EF4-FFF2-40B4-BE49-F238E27FC236}">
                <a16:creationId xmlns:a16="http://schemas.microsoft.com/office/drawing/2014/main" id="{4B914755-83C7-FF4D-9FD4-AB7E6604D924}"/>
              </a:ext>
            </a:extLst>
          </p:cNvPr>
          <p:cNvSpPr>
            <a:spLocks noGrp="1"/>
          </p:cNvSpPr>
          <p:nvPr>
            <p:ph idx="1"/>
          </p:nvPr>
        </p:nvSpPr>
        <p:spPr>
          <a:xfrm>
            <a:off x="838200" y="1348154"/>
            <a:ext cx="10515600" cy="4828809"/>
          </a:xfrm>
        </p:spPr>
        <p:txBody>
          <a:bodyPr>
            <a:normAutofit/>
          </a:bodyPr>
          <a:lstStyle/>
          <a:p>
            <a:pPr marL="0" indent="0">
              <a:buNone/>
            </a:pPr>
            <a:r>
              <a:rPr lang="en-GB" sz="3200" dirty="0"/>
              <a:t>The prefrontal cortex is thought to control: </a:t>
            </a:r>
          </a:p>
          <a:p>
            <a:pPr marL="0" indent="0">
              <a:buNone/>
            </a:pPr>
            <a:endParaRPr lang="en-GB" sz="3200" dirty="0"/>
          </a:p>
          <a:p>
            <a:pPr marL="0" indent="0">
              <a:buNone/>
            </a:pPr>
            <a:r>
              <a:rPr lang="en-GB" sz="3200" dirty="0"/>
              <a:t>Social, emotional response and self-regulation of behaviour. </a:t>
            </a:r>
          </a:p>
          <a:p>
            <a:pPr marL="0" indent="0">
              <a:buNone/>
            </a:pPr>
            <a:r>
              <a:rPr lang="en-GB" sz="3200" dirty="0"/>
              <a:t>It helps us to, for example, predict, prioritise, plan, delay our gratification, get on with people and tolerate discomfort for a period of time.</a:t>
            </a:r>
          </a:p>
          <a:p>
            <a:pPr marL="0" indent="0">
              <a:buNone/>
            </a:pPr>
            <a:r>
              <a:rPr lang="en-GB" sz="3200" dirty="0"/>
              <a:t>It’s one of the last areas of brain development and doesn’t fully mature until a person is about 25 years old.</a:t>
            </a:r>
          </a:p>
          <a:p>
            <a:pPr marL="0" indent="0">
              <a:buNone/>
            </a:pPr>
            <a:r>
              <a:rPr lang="en-GB" dirty="0"/>
              <a:t> </a:t>
            </a:r>
          </a:p>
        </p:txBody>
      </p:sp>
      <p:sp>
        <p:nvSpPr>
          <p:cNvPr id="5" name="TextBox 4">
            <a:extLst>
              <a:ext uri="{FF2B5EF4-FFF2-40B4-BE49-F238E27FC236}">
                <a16:creationId xmlns:a16="http://schemas.microsoft.com/office/drawing/2014/main" id="{A41291D8-0194-9249-BB58-5BFACF0DBFA3}"/>
              </a:ext>
            </a:extLst>
          </p:cNvPr>
          <p:cNvSpPr txBox="1"/>
          <p:nvPr/>
        </p:nvSpPr>
        <p:spPr>
          <a:xfrm>
            <a:off x="4454769" y="5934670"/>
            <a:ext cx="3446585" cy="507831"/>
          </a:xfrm>
          <a:prstGeom prst="rect">
            <a:avLst/>
          </a:prstGeom>
          <a:noFill/>
        </p:spPr>
        <p:txBody>
          <a:bodyPr wrap="square" rtlCol="0">
            <a:spAutoFit/>
          </a:bodyPr>
          <a:lstStyle/>
          <a:p>
            <a:pPr algn="ctr"/>
            <a:r>
              <a:rPr lang="en-US" sz="900" dirty="0"/>
              <a:t>© Craig Tribe Child and Educational Psychologist   </a:t>
            </a:r>
          </a:p>
          <a:p>
            <a:pPr algn="ctr"/>
            <a:endParaRPr lang="en-US" dirty="0"/>
          </a:p>
        </p:txBody>
      </p:sp>
    </p:spTree>
    <p:extLst>
      <p:ext uri="{BB962C8B-B14F-4D97-AF65-F5344CB8AC3E}">
        <p14:creationId xmlns:p14="http://schemas.microsoft.com/office/powerpoint/2010/main" val="2343541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847FC-C1CE-9242-8185-495C7688D4C7}"/>
              </a:ext>
            </a:extLst>
          </p:cNvPr>
          <p:cNvSpPr>
            <a:spLocks noGrp="1"/>
          </p:cNvSpPr>
          <p:nvPr>
            <p:ph type="title"/>
          </p:nvPr>
        </p:nvSpPr>
        <p:spPr>
          <a:xfrm>
            <a:off x="838200" y="365125"/>
            <a:ext cx="10515600" cy="983029"/>
          </a:xfrm>
        </p:spPr>
        <p:txBody>
          <a:bodyPr>
            <a:normAutofit/>
          </a:bodyPr>
          <a:lstStyle/>
          <a:p>
            <a:r>
              <a:rPr lang="en-US" sz="3600" b="1" dirty="0"/>
              <a:t>…so what does neuro-development mean for me?</a:t>
            </a:r>
          </a:p>
        </p:txBody>
      </p:sp>
      <p:sp>
        <p:nvSpPr>
          <p:cNvPr id="3" name="Content Placeholder 2">
            <a:extLst>
              <a:ext uri="{FF2B5EF4-FFF2-40B4-BE49-F238E27FC236}">
                <a16:creationId xmlns:a16="http://schemas.microsoft.com/office/drawing/2014/main" id="{4B914755-83C7-FF4D-9FD4-AB7E6604D924}"/>
              </a:ext>
            </a:extLst>
          </p:cNvPr>
          <p:cNvSpPr>
            <a:spLocks noGrp="1"/>
          </p:cNvSpPr>
          <p:nvPr>
            <p:ph idx="1"/>
          </p:nvPr>
        </p:nvSpPr>
        <p:spPr>
          <a:xfrm>
            <a:off x="838200" y="1348154"/>
            <a:ext cx="10515600" cy="4828809"/>
          </a:xfrm>
        </p:spPr>
        <p:txBody>
          <a:bodyPr>
            <a:normAutofit/>
          </a:bodyPr>
          <a:lstStyle/>
          <a:p>
            <a:pPr marL="514350" indent="-514350">
              <a:buFont typeface="+mj-lt"/>
              <a:buAutoNum type="arabicPeriod"/>
            </a:pPr>
            <a:endParaRPr lang="en-GB" sz="3000" dirty="0"/>
          </a:p>
          <a:p>
            <a:pPr marL="0" indent="0">
              <a:buNone/>
            </a:pPr>
            <a:r>
              <a:rPr lang="en-GB" sz="3200" dirty="0"/>
              <a:t>Because the prefrontal cortex remains immature for so long this means that children can find managing certain social situations, emotions and their behaviour challenging.</a:t>
            </a:r>
          </a:p>
          <a:p>
            <a:pPr marL="0" indent="0">
              <a:buNone/>
            </a:pPr>
            <a:r>
              <a:rPr lang="en-GB" sz="3200" dirty="0"/>
              <a:t>They often use more developed parts of their brain like the ‘amygdala’ to respond instead – they’re not as effective!</a:t>
            </a:r>
          </a:p>
          <a:p>
            <a:pPr marL="0" indent="0">
              <a:buNone/>
            </a:pPr>
            <a:r>
              <a:rPr lang="en-GB" sz="3200" dirty="0"/>
              <a:t>Therefore, when children experience significant difficulties, they can be very hard ‘to reach’.  Let’s look at what’s going on in more detail:</a:t>
            </a:r>
          </a:p>
        </p:txBody>
      </p:sp>
      <p:sp>
        <p:nvSpPr>
          <p:cNvPr id="5" name="TextBox 4">
            <a:extLst>
              <a:ext uri="{FF2B5EF4-FFF2-40B4-BE49-F238E27FC236}">
                <a16:creationId xmlns:a16="http://schemas.microsoft.com/office/drawing/2014/main" id="{A41291D8-0194-9249-BB58-5BFACF0DBFA3}"/>
              </a:ext>
            </a:extLst>
          </p:cNvPr>
          <p:cNvSpPr txBox="1"/>
          <p:nvPr/>
        </p:nvSpPr>
        <p:spPr>
          <a:xfrm>
            <a:off x="4454769" y="5934670"/>
            <a:ext cx="3446585" cy="507831"/>
          </a:xfrm>
          <a:prstGeom prst="rect">
            <a:avLst/>
          </a:prstGeom>
          <a:noFill/>
        </p:spPr>
        <p:txBody>
          <a:bodyPr wrap="square" rtlCol="0">
            <a:spAutoFit/>
          </a:bodyPr>
          <a:lstStyle/>
          <a:p>
            <a:pPr algn="ctr"/>
            <a:r>
              <a:rPr lang="en-US" sz="900" dirty="0"/>
              <a:t>© Craig Tribe Child and Educational Psychologist   </a:t>
            </a:r>
          </a:p>
          <a:p>
            <a:pPr algn="ctr"/>
            <a:endParaRPr lang="en-US" dirty="0"/>
          </a:p>
        </p:txBody>
      </p:sp>
    </p:spTree>
    <p:extLst>
      <p:ext uri="{BB962C8B-B14F-4D97-AF65-F5344CB8AC3E}">
        <p14:creationId xmlns:p14="http://schemas.microsoft.com/office/powerpoint/2010/main" val="2343417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847FC-C1CE-9242-8185-495C7688D4C7}"/>
              </a:ext>
            </a:extLst>
          </p:cNvPr>
          <p:cNvSpPr>
            <a:spLocks noGrp="1"/>
          </p:cNvSpPr>
          <p:nvPr>
            <p:ph type="title"/>
          </p:nvPr>
        </p:nvSpPr>
        <p:spPr>
          <a:xfrm>
            <a:off x="838200" y="365125"/>
            <a:ext cx="10515600" cy="983029"/>
          </a:xfrm>
        </p:spPr>
        <p:txBody>
          <a:bodyPr>
            <a:normAutofit/>
          </a:bodyPr>
          <a:lstStyle/>
          <a:p>
            <a:r>
              <a:rPr lang="en-US" sz="3600" b="1" dirty="0"/>
              <a:t>The ‘emotions curve’</a:t>
            </a:r>
          </a:p>
        </p:txBody>
      </p:sp>
      <p:sp>
        <p:nvSpPr>
          <p:cNvPr id="3" name="Content Placeholder 2">
            <a:extLst>
              <a:ext uri="{FF2B5EF4-FFF2-40B4-BE49-F238E27FC236}">
                <a16:creationId xmlns:a16="http://schemas.microsoft.com/office/drawing/2014/main" id="{4B914755-83C7-FF4D-9FD4-AB7E6604D924}"/>
              </a:ext>
            </a:extLst>
          </p:cNvPr>
          <p:cNvSpPr>
            <a:spLocks noGrp="1"/>
          </p:cNvSpPr>
          <p:nvPr>
            <p:ph idx="1"/>
          </p:nvPr>
        </p:nvSpPr>
        <p:spPr>
          <a:xfrm>
            <a:off x="2867806" y="2166100"/>
            <a:ext cx="14198438" cy="4010863"/>
          </a:xfrm>
        </p:spPr>
        <p:txBody>
          <a:bodyPr>
            <a:normAutofit/>
          </a:bodyPr>
          <a:lstStyle/>
          <a:p>
            <a:pPr marL="0" indent="0">
              <a:buNone/>
            </a:pPr>
            <a:r>
              <a:rPr lang="en-GB" sz="3000" dirty="0"/>
              <a:t>     </a:t>
            </a:r>
          </a:p>
          <a:p>
            <a:pPr marL="0" indent="0">
              <a:buNone/>
            </a:pPr>
            <a:endParaRPr lang="en-US" dirty="0"/>
          </a:p>
        </p:txBody>
      </p:sp>
      <p:sp>
        <p:nvSpPr>
          <p:cNvPr id="5" name="TextBox 4">
            <a:extLst>
              <a:ext uri="{FF2B5EF4-FFF2-40B4-BE49-F238E27FC236}">
                <a16:creationId xmlns:a16="http://schemas.microsoft.com/office/drawing/2014/main" id="{A41291D8-0194-9249-BB58-5BFACF0DBFA3}"/>
              </a:ext>
            </a:extLst>
          </p:cNvPr>
          <p:cNvSpPr txBox="1"/>
          <p:nvPr/>
        </p:nvSpPr>
        <p:spPr>
          <a:xfrm>
            <a:off x="4454769" y="5934670"/>
            <a:ext cx="3446585" cy="507831"/>
          </a:xfrm>
          <a:prstGeom prst="rect">
            <a:avLst/>
          </a:prstGeom>
          <a:noFill/>
        </p:spPr>
        <p:txBody>
          <a:bodyPr wrap="square" rtlCol="0">
            <a:spAutoFit/>
          </a:bodyPr>
          <a:lstStyle/>
          <a:p>
            <a:pPr algn="ctr"/>
            <a:r>
              <a:rPr lang="en-US" sz="900" dirty="0"/>
              <a:t>© Craig Tribe Child and Educational Psychologist   </a:t>
            </a:r>
          </a:p>
          <a:p>
            <a:pPr algn="ctr"/>
            <a:endParaRPr lang="en-US" dirty="0"/>
          </a:p>
        </p:txBody>
      </p:sp>
      <p:sp>
        <p:nvSpPr>
          <p:cNvPr id="4" name="TextBox 3">
            <a:extLst>
              <a:ext uri="{FF2B5EF4-FFF2-40B4-BE49-F238E27FC236}">
                <a16:creationId xmlns:a16="http://schemas.microsoft.com/office/drawing/2014/main" id="{3F9F0361-FAE9-7C42-9634-382CFEAB11F4}"/>
              </a:ext>
            </a:extLst>
          </p:cNvPr>
          <p:cNvSpPr txBox="1"/>
          <p:nvPr/>
        </p:nvSpPr>
        <p:spPr>
          <a:xfrm>
            <a:off x="3071446" y="3071446"/>
            <a:ext cx="184731" cy="369332"/>
          </a:xfrm>
          <a:prstGeom prst="rect">
            <a:avLst/>
          </a:prstGeom>
          <a:noFill/>
        </p:spPr>
        <p:txBody>
          <a:bodyPr wrap="none" rtlCol="0">
            <a:spAutoFit/>
          </a:bodyPr>
          <a:lstStyle/>
          <a:p>
            <a:endParaRPr lang="en-GB" dirty="0"/>
          </a:p>
        </p:txBody>
      </p:sp>
      <p:sp>
        <p:nvSpPr>
          <p:cNvPr id="6" name="Freeform 5">
            <a:extLst>
              <a:ext uri="{FF2B5EF4-FFF2-40B4-BE49-F238E27FC236}">
                <a16:creationId xmlns:a16="http://schemas.microsoft.com/office/drawing/2014/main" id="{83DCB171-26D7-7740-9EC9-6B20FD11B73C}"/>
              </a:ext>
            </a:extLst>
          </p:cNvPr>
          <p:cNvSpPr/>
          <p:nvPr/>
        </p:nvSpPr>
        <p:spPr>
          <a:xfrm>
            <a:off x="2074984" y="1371183"/>
            <a:ext cx="8745415" cy="3964798"/>
          </a:xfrm>
          <a:custGeom>
            <a:avLst/>
            <a:gdLst>
              <a:gd name="connsiteX0" fmla="*/ 0 w 6529589"/>
              <a:gd name="connsiteY0" fmla="*/ 4865561 h 4900978"/>
              <a:gd name="connsiteX1" fmla="*/ 1519707 w 6529589"/>
              <a:gd name="connsiteY1" fmla="*/ 48862 h 4900978"/>
              <a:gd name="connsiteX2" fmla="*/ 2756079 w 6529589"/>
              <a:gd name="connsiteY2" fmla="*/ 2457212 h 4900978"/>
              <a:gd name="connsiteX3" fmla="*/ 3657600 w 6529589"/>
              <a:gd name="connsiteY3" fmla="*/ 3796614 h 4900978"/>
              <a:gd name="connsiteX4" fmla="*/ 5537916 w 6529589"/>
              <a:gd name="connsiteY4" fmla="*/ 4788288 h 4900978"/>
              <a:gd name="connsiteX5" fmla="*/ 6529589 w 6529589"/>
              <a:gd name="connsiteY5" fmla="*/ 4878440 h 4900978"/>
              <a:gd name="connsiteX6" fmla="*/ 6529589 w 6529589"/>
              <a:gd name="connsiteY6" fmla="*/ 4878440 h 4900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29589" h="4900978">
                <a:moveTo>
                  <a:pt x="0" y="4865561"/>
                </a:moveTo>
                <a:cubicBezTo>
                  <a:pt x="530180" y="2657907"/>
                  <a:pt x="1060360" y="450254"/>
                  <a:pt x="1519707" y="48862"/>
                </a:cubicBezTo>
                <a:cubicBezTo>
                  <a:pt x="1979054" y="-352530"/>
                  <a:pt x="2399764" y="1832587"/>
                  <a:pt x="2756079" y="2457212"/>
                </a:cubicBezTo>
                <a:cubicBezTo>
                  <a:pt x="3112394" y="3081837"/>
                  <a:pt x="3193961" y="3408101"/>
                  <a:pt x="3657600" y="3796614"/>
                </a:cubicBezTo>
                <a:cubicBezTo>
                  <a:pt x="4121239" y="4185127"/>
                  <a:pt x="5059251" y="4607984"/>
                  <a:pt x="5537916" y="4788288"/>
                </a:cubicBezTo>
                <a:cubicBezTo>
                  <a:pt x="6016581" y="4968592"/>
                  <a:pt x="6529589" y="4878440"/>
                  <a:pt x="6529589" y="4878440"/>
                </a:cubicBezTo>
                <a:lnTo>
                  <a:pt x="6529589" y="4878440"/>
                </a:lnTo>
              </a:path>
            </a:pathLst>
          </a:custGeom>
          <a:noFill/>
          <a:ln w="3492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7" name="Text Box 7">
            <a:extLst>
              <a:ext uri="{FF2B5EF4-FFF2-40B4-BE49-F238E27FC236}">
                <a16:creationId xmlns:a16="http://schemas.microsoft.com/office/drawing/2014/main" id="{F5A04FCF-6710-0048-BB9B-C502C4ED59CC}"/>
              </a:ext>
            </a:extLst>
          </p:cNvPr>
          <p:cNvSpPr txBox="1">
            <a:spLocks noChangeArrowheads="1"/>
          </p:cNvSpPr>
          <p:nvPr/>
        </p:nvSpPr>
        <p:spPr bwMode="auto">
          <a:xfrm>
            <a:off x="715108" y="5439508"/>
            <a:ext cx="1359873" cy="385030"/>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Trigger(s)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Text Box 8">
            <a:extLst>
              <a:ext uri="{FF2B5EF4-FFF2-40B4-BE49-F238E27FC236}">
                <a16:creationId xmlns:a16="http://schemas.microsoft.com/office/drawing/2014/main" id="{27A238A2-CA86-D945-B604-EF1F9F83F033}"/>
              </a:ext>
            </a:extLst>
          </p:cNvPr>
          <p:cNvSpPr txBox="1">
            <a:spLocks noChangeArrowheads="1"/>
          </p:cNvSpPr>
          <p:nvPr/>
        </p:nvSpPr>
        <p:spPr bwMode="auto">
          <a:xfrm>
            <a:off x="715108" y="1178690"/>
            <a:ext cx="3188677" cy="883883"/>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Emotional </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2400" dirty="0">
                <a:latin typeface="Calibri" panose="020F0502020204030204" pitchFamily="34" charset="0"/>
                <a:ea typeface="Calibri" panose="020F0502020204030204" pitchFamily="34" charset="0"/>
                <a:cs typeface="Times New Roman" panose="02020603050405020304" pitchFamily="18" charset="0"/>
              </a:rPr>
              <a:t>h</a:t>
            </a:r>
            <a:r>
              <a:rPr kumimoji="0" lang="en-US" altLang="en-US"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eight</a:t>
            </a: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2400" dirty="0">
              <a:latin typeface="Calibri" panose="020F0502020204030204" pitchFamily="34" charset="0"/>
              <a:cs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lang="en-US" altLang="en-US" dirty="0">
                <a:latin typeface="Calibri" panose="020F0502020204030204" pitchFamily="34" charset="0"/>
                <a:cs typeface="Times New Roman" panose="02020603050405020304" pitchFamily="18" charset="0"/>
              </a:rPr>
              <a:t>The child </a:t>
            </a:r>
          </a:p>
          <a:p>
            <a:pPr marR="0" lvl="0" defTabSz="914400" rtl="0" eaLnBrk="0" fontAlgn="base" latinLnBrk="0" hangingPunct="0">
              <a:lnSpc>
                <a:spcPct val="100000"/>
              </a:lnSpc>
              <a:spcBef>
                <a:spcPct val="0"/>
              </a:spcBef>
              <a:spcAft>
                <a:spcPct val="0"/>
              </a:spcAft>
              <a:buClrTx/>
              <a:buSzTx/>
              <a:tabLst/>
            </a:pPr>
            <a:r>
              <a:rPr lang="en-US" altLang="en-US" dirty="0">
                <a:latin typeface="Calibri" panose="020F0502020204030204" pitchFamily="34" charset="0"/>
                <a:cs typeface="Times New Roman" panose="02020603050405020304" pitchFamily="18" charset="0"/>
              </a:rPr>
              <a:t>won’t / can’t hear you</a:t>
            </a:r>
          </a:p>
          <a:p>
            <a:pPr marL="0" marR="0" lvl="0" indent="0" defTabSz="914400" rtl="0" eaLnBrk="0" fontAlgn="base" latinLnBrk="0" hangingPunct="0">
              <a:lnSpc>
                <a:spcPct val="100000"/>
              </a:lnSpc>
              <a:spcBef>
                <a:spcPct val="0"/>
              </a:spcBef>
              <a:spcAft>
                <a:spcPct val="0"/>
              </a:spcAft>
              <a:buClrTx/>
              <a:buSzTx/>
              <a:buFontTx/>
              <a:buNone/>
              <a:tabLst/>
            </a:pPr>
            <a:endParaRPr lang="en-US" altLang="en-US" dirty="0">
              <a:latin typeface="Calibri" panose="020F0502020204030204" pitchFamily="34" charset="0"/>
              <a:cs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Your </a:t>
            </a:r>
            <a:r>
              <a:rPr lang="en-US" altLang="en-US" dirty="0">
                <a:latin typeface="Calibri" panose="020F0502020204030204" pitchFamily="34" charset="0"/>
                <a:cs typeface="Times New Roman" panose="02020603050405020304" pitchFamily="18" charset="0"/>
              </a:rPr>
              <a:t>involvement </a:t>
            </a:r>
          </a:p>
          <a:p>
            <a:pPr marL="0" marR="0" lvl="0" indent="0" defTabSz="914400" rtl="0" eaLnBrk="0" fontAlgn="base" latinLnBrk="0" hangingPunct="0">
              <a:lnSpc>
                <a:spcPct val="100000"/>
              </a:lnSpc>
              <a:spcBef>
                <a:spcPct val="0"/>
              </a:spcBef>
              <a:spcAft>
                <a:spcPct val="0"/>
              </a:spcAft>
              <a:buClrTx/>
              <a:buSzTx/>
              <a:buFontTx/>
              <a:buNone/>
              <a:tabLst/>
            </a:pPr>
            <a:r>
              <a:rPr lang="en-US" altLang="en-US" dirty="0">
                <a:latin typeface="Calibri" panose="020F0502020204030204" pitchFamily="34" charset="0"/>
                <a:cs typeface="Times New Roman" panose="02020603050405020304" pitchFamily="18" charset="0"/>
              </a:rPr>
              <a:t>may heighten </a:t>
            </a:r>
          </a:p>
          <a:p>
            <a:pPr marL="0" marR="0" lvl="0" indent="0" defTabSz="914400" rtl="0" eaLnBrk="0" fontAlgn="base" latinLnBrk="0" hangingPunct="0">
              <a:lnSpc>
                <a:spcPct val="100000"/>
              </a:lnSpc>
              <a:spcBef>
                <a:spcPct val="0"/>
              </a:spcBef>
              <a:spcAft>
                <a:spcPct val="0"/>
              </a:spcAft>
              <a:buClrTx/>
              <a:buSzTx/>
              <a:buFontTx/>
              <a:buNone/>
              <a:tabLst/>
            </a:pPr>
            <a:r>
              <a:rPr lang="en-US" altLang="en-US" dirty="0">
                <a:latin typeface="Calibri" panose="020F0502020204030204" pitchFamily="34" charset="0"/>
                <a:cs typeface="Times New Roman" panose="02020603050405020304" pitchFamily="18" charset="0"/>
              </a:rPr>
              <a:t>this further</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9" name="Striped Right Arrow 8">
            <a:extLst>
              <a:ext uri="{FF2B5EF4-FFF2-40B4-BE49-F238E27FC236}">
                <a16:creationId xmlns:a16="http://schemas.microsoft.com/office/drawing/2014/main" id="{A70834F4-5695-134D-9A89-583BF1F49134}"/>
              </a:ext>
            </a:extLst>
          </p:cNvPr>
          <p:cNvSpPr/>
          <p:nvPr/>
        </p:nvSpPr>
        <p:spPr>
          <a:xfrm>
            <a:off x="715108" y="5824538"/>
            <a:ext cx="10129137" cy="617963"/>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10" name="Text Box 14">
            <a:extLst>
              <a:ext uri="{FF2B5EF4-FFF2-40B4-BE49-F238E27FC236}">
                <a16:creationId xmlns:a16="http://schemas.microsoft.com/office/drawing/2014/main" id="{45C1BAC6-BB30-3B4A-8811-E6670E83B237}"/>
              </a:ext>
            </a:extLst>
          </p:cNvPr>
          <p:cNvSpPr txBox="1">
            <a:spLocks noChangeArrowheads="1"/>
          </p:cNvSpPr>
          <p:nvPr/>
        </p:nvSpPr>
        <p:spPr bwMode="auto">
          <a:xfrm>
            <a:off x="5427784" y="2426676"/>
            <a:ext cx="3610708" cy="644770"/>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Calming down</a:t>
            </a: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2400" dirty="0">
              <a:latin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dirty="0">
                <a:latin typeface="Calibri" panose="020F0502020204030204" pitchFamily="34" charset="0"/>
                <a:cs typeface="Times New Roman" panose="02020603050405020304" pitchFamily="18" charset="0"/>
              </a:rPr>
              <a:t>                     Begins to regain listening</a:t>
            </a:r>
          </a:p>
          <a:p>
            <a:pPr marL="0" marR="0" lvl="0" indent="0" defTabSz="914400" rtl="0" eaLnBrk="0" fontAlgn="base" latinLnBrk="0" hangingPunct="0">
              <a:lnSpc>
                <a:spcPct val="100000"/>
              </a:lnSpc>
              <a:spcBef>
                <a:spcPct val="0"/>
              </a:spcBef>
              <a:spcAft>
                <a:spcPct val="0"/>
              </a:spcAft>
              <a:buClrTx/>
              <a:buSzTx/>
              <a:buFontTx/>
              <a:buNone/>
              <a:tabLst/>
            </a:pPr>
            <a:r>
              <a:rPr lang="en-US" altLang="en-US" dirty="0">
                <a:latin typeface="Calibri" panose="020F0502020204030204" pitchFamily="34" charset="0"/>
                <a:cs typeface="Times New Roman" panose="02020603050405020304" pitchFamily="18" charset="0"/>
              </a:rPr>
              <a:t>                     abilities</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dirty="0">
                <a:latin typeface="Calibri" panose="020F0502020204030204" pitchFamily="34" charset="0"/>
                <a:cs typeface="Times New Roman" panose="02020603050405020304" pitchFamily="18" charset="0"/>
              </a:rPr>
              <a:t>               </a:t>
            </a:r>
          </a:p>
          <a:p>
            <a:pPr marL="0" marR="0" lvl="0" indent="0" defTabSz="914400" rtl="0" eaLnBrk="0" fontAlgn="base" latinLnBrk="0" hangingPunct="0">
              <a:lnSpc>
                <a:spcPct val="100000"/>
              </a:lnSpc>
              <a:spcBef>
                <a:spcPct val="0"/>
              </a:spcBef>
              <a:spcAft>
                <a:spcPct val="0"/>
              </a:spcAft>
              <a:buClrTx/>
              <a:buSzTx/>
              <a:buFontTx/>
              <a:buNone/>
              <a:tabLst/>
            </a:pPr>
            <a:r>
              <a:rPr lang="en-US" altLang="en-US" dirty="0">
                <a:latin typeface="Calibri" panose="020F0502020204030204" pitchFamily="34" charset="0"/>
                <a:cs typeface="Times New Roman" panose="02020603050405020304" pitchFamily="18" charset="0"/>
              </a:rPr>
              <a:t>                                     Reasoning skills </a:t>
            </a:r>
          </a:p>
          <a:p>
            <a:pPr marL="0" marR="0" lvl="0" indent="0" defTabSz="914400" rtl="0" eaLnBrk="0" fontAlgn="base" latinLnBrk="0" hangingPunct="0">
              <a:lnSpc>
                <a:spcPct val="100000"/>
              </a:lnSpc>
              <a:spcBef>
                <a:spcPct val="0"/>
              </a:spcBef>
              <a:spcAft>
                <a:spcPct val="0"/>
              </a:spcAft>
              <a:buClrTx/>
              <a:buSzTx/>
              <a:buFontTx/>
              <a:buNone/>
              <a:tabLst/>
            </a:pPr>
            <a:r>
              <a:rPr lang="en-US" altLang="en-US" dirty="0">
                <a:latin typeface="Calibri" panose="020F0502020204030204" pitchFamily="34" charset="0"/>
                <a:cs typeface="Times New Roman" panose="02020603050405020304" pitchFamily="18" charset="0"/>
              </a:rPr>
              <a:t>                                     improving</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11" name="Text Box 15">
            <a:extLst>
              <a:ext uri="{FF2B5EF4-FFF2-40B4-BE49-F238E27FC236}">
                <a16:creationId xmlns:a16="http://schemas.microsoft.com/office/drawing/2014/main" id="{F3F6D3F2-41C9-0347-BD38-A93A12CB775A}"/>
              </a:ext>
            </a:extLst>
          </p:cNvPr>
          <p:cNvSpPr txBox="1">
            <a:spLocks noChangeArrowheads="1"/>
          </p:cNvSpPr>
          <p:nvPr/>
        </p:nvSpPr>
        <p:spPr bwMode="auto">
          <a:xfrm>
            <a:off x="9038492" y="5439508"/>
            <a:ext cx="1805754" cy="385030"/>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Calm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 name="Rectangle 7">
            <a:extLst>
              <a:ext uri="{FF2B5EF4-FFF2-40B4-BE49-F238E27FC236}">
                <a16:creationId xmlns:a16="http://schemas.microsoft.com/office/drawing/2014/main" id="{B23F055B-212E-4B44-8F25-00A5ABE7A41C}"/>
              </a:ext>
            </a:extLst>
          </p:cNvPr>
          <p:cNvSpPr>
            <a:spLocks noChangeArrowheads="1"/>
          </p:cNvSpPr>
          <p:nvPr/>
        </p:nvSpPr>
        <p:spPr bwMode="auto">
          <a:xfrm>
            <a:off x="2353166" y="0"/>
            <a:ext cx="1646195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dirty="0"/>
          </a:p>
        </p:txBody>
      </p:sp>
      <p:sp>
        <p:nvSpPr>
          <p:cNvPr id="13" name="Rectangle 12">
            <a:extLst>
              <a:ext uri="{FF2B5EF4-FFF2-40B4-BE49-F238E27FC236}">
                <a16:creationId xmlns:a16="http://schemas.microsoft.com/office/drawing/2014/main" id="{89A0686E-D7AA-6D44-BBD8-AA21C2EABC6E}"/>
              </a:ext>
            </a:extLst>
          </p:cNvPr>
          <p:cNvSpPr>
            <a:spLocks noChangeArrowheads="1"/>
          </p:cNvSpPr>
          <p:nvPr/>
        </p:nvSpPr>
        <p:spPr bwMode="auto">
          <a:xfrm>
            <a:off x="2353166" y="457200"/>
            <a:ext cx="1646195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dirty="0"/>
          </a:p>
        </p:txBody>
      </p:sp>
    </p:spTree>
    <p:extLst>
      <p:ext uri="{BB962C8B-B14F-4D97-AF65-F5344CB8AC3E}">
        <p14:creationId xmlns:p14="http://schemas.microsoft.com/office/powerpoint/2010/main" val="34756016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847FC-C1CE-9242-8185-495C7688D4C7}"/>
              </a:ext>
            </a:extLst>
          </p:cNvPr>
          <p:cNvSpPr>
            <a:spLocks noGrp="1"/>
          </p:cNvSpPr>
          <p:nvPr>
            <p:ph type="title"/>
          </p:nvPr>
        </p:nvSpPr>
        <p:spPr>
          <a:xfrm>
            <a:off x="838200" y="365125"/>
            <a:ext cx="10515600" cy="983029"/>
          </a:xfrm>
        </p:spPr>
        <p:txBody>
          <a:bodyPr>
            <a:normAutofit/>
          </a:bodyPr>
          <a:lstStyle/>
          <a:p>
            <a:r>
              <a:rPr lang="en-US" sz="3600" b="1" dirty="0"/>
              <a:t>…so what does this mean for me?</a:t>
            </a:r>
          </a:p>
        </p:txBody>
      </p:sp>
      <p:sp>
        <p:nvSpPr>
          <p:cNvPr id="3" name="Content Placeholder 2">
            <a:extLst>
              <a:ext uri="{FF2B5EF4-FFF2-40B4-BE49-F238E27FC236}">
                <a16:creationId xmlns:a16="http://schemas.microsoft.com/office/drawing/2014/main" id="{4B914755-83C7-FF4D-9FD4-AB7E6604D924}"/>
              </a:ext>
            </a:extLst>
          </p:cNvPr>
          <p:cNvSpPr>
            <a:spLocks noGrp="1"/>
          </p:cNvSpPr>
          <p:nvPr>
            <p:ph idx="1"/>
          </p:nvPr>
        </p:nvSpPr>
        <p:spPr>
          <a:xfrm>
            <a:off x="838200" y="1348154"/>
            <a:ext cx="10515600" cy="4828809"/>
          </a:xfrm>
        </p:spPr>
        <p:txBody>
          <a:bodyPr>
            <a:normAutofit/>
          </a:bodyPr>
          <a:lstStyle/>
          <a:p>
            <a:pPr marL="0" indent="0">
              <a:buNone/>
            </a:pPr>
            <a:endParaRPr lang="en-GB" sz="3000" dirty="0"/>
          </a:p>
          <a:p>
            <a:pPr marL="0" indent="0">
              <a:buNone/>
            </a:pPr>
            <a:r>
              <a:rPr lang="en-GB" sz="3200" dirty="0"/>
              <a:t>As adults, we have a mature prefrontal cortex.  Therefore, we need to be prepared to offer support to children to help them learn to manage themselves effectively.</a:t>
            </a:r>
          </a:p>
          <a:p>
            <a:pPr marL="0" indent="0">
              <a:buNone/>
            </a:pPr>
            <a:r>
              <a:rPr lang="en-GB" sz="3200" dirty="0"/>
              <a:t>We also need to understand where a child may be on the ‘emotional curve’ and respond accordingly. </a:t>
            </a:r>
          </a:p>
          <a:p>
            <a:pPr marL="0" indent="0">
              <a:buNone/>
            </a:pPr>
            <a:r>
              <a:rPr lang="en-GB" sz="3200" dirty="0"/>
              <a:t>Above all it’s crucial that we always ‘model’ the social, emotional and behaviour responses we want to see in our children.</a:t>
            </a:r>
          </a:p>
        </p:txBody>
      </p:sp>
      <p:sp>
        <p:nvSpPr>
          <p:cNvPr id="5" name="TextBox 4">
            <a:extLst>
              <a:ext uri="{FF2B5EF4-FFF2-40B4-BE49-F238E27FC236}">
                <a16:creationId xmlns:a16="http://schemas.microsoft.com/office/drawing/2014/main" id="{A41291D8-0194-9249-BB58-5BFACF0DBFA3}"/>
              </a:ext>
            </a:extLst>
          </p:cNvPr>
          <p:cNvSpPr txBox="1"/>
          <p:nvPr/>
        </p:nvSpPr>
        <p:spPr>
          <a:xfrm>
            <a:off x="4454769" y="5934670"/>
            <a:ext cx="3446585" cy="507831"/>
          </a:xfrm>
          <a:prstGeom prst="rect">
            <a:avLst/>
          </a:prstGeom>
          <a:noFill/>
        </p:spPr>
        <p:txBody>
          <a:bodyPr wrap="square" rtlCol="0">
            <a:spAutoFit/>
          </a:bodyPr>
          <a:lstStyle/>
          <a:p>
            <a:pPr algn="ctr"/>
            <a:r>
              <a:rPr lang="en-US" sz="900" dirty="0"/>
              <a:t>© Craig Tribe Child and Educational Psychologist   </a:t>
            </a:r>
          </a:p>
          <a:p>
            <a:pPr algn="ctr"/>
            <a:endParaRPr lang="en-US" dirty="0"/>
          </a:p>
        </p:txBody>
      </p:sp>
    </p:spTree>
    <p:extLst>
      <p:ext uri="{BB962C8B-B14F-4D97-AF65-F5344CB8AC3E}">
        <p14:creationId xmlns:p14="http://schemas.microsoft.com/office/powerpoint/2010/main" val="32098443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1227</TotalTime>
  <Words>1311</Words>
  <Application>Microsoft Macintosh PowerPoint</Application>
  <PresentationFormat>Widescreen</PresentationFormat>
  <Paragraphs>142</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Developing our understanding and supporting children and young people’s emotional needs </vt:lpstr>
      <vt:lpstr>Overview of the session</vt:lpstr>
      <vt:lpstr>General principles, approaches and things to bear in mind! (1)</vt:lpstr>
      <vt:lpstr>General principles, approaches and things to bear in mind! (2)</vt:lpstr>
      <vt:lpstr>Why is it often so hard?  …Neuro-developmental influences and a (brief!) Science bit.</vt:lpstr>
      <vt:lpstr>Neuro-developmental influences…</vt:lpstr>
      <vt:lpstr>…so what does neuro-development mean for me?</vt:lpstr>
      <vt:lpstr>The ‘emotions curve’</vt:lpstr>
      <vt:lpstr>…so what does this mean for me?</vt:lpstr>
      <vt:lpstr>But it’s not all about neuro-development</vt:lpstr>
      <vt:lpstr>What environmental factors must we consider?</vt:lpstr>
      <vt:lpstr>What other environmental factors are important?</vt:lpstr>
      <vt:lpstr>And, generally, we can…</vt:lpstr>
      <vt:lpstr>Some basic approaches </vt:lpstr>
      <vt:lpstr>Some basic approaches </vt:lpstr>
      <vt:lpstr>In summary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Social Stories to support children with social communication difficulties</dc:title>
  <dc:subject/>
  <dc:creator>Craig Tribe</dc:creator>
  <cp:keywords/>
  <dc:description/>
  <cp:lastModifiedBy>Craig Tribe</cp:lastModifiedBy>
  <cp:revision>72</cp:revision>
  <cp:lastPrinted>2018-04-15T17:02:41Z</cp:lastPrinted>
  <dcterms:created xsi:type="dcterms:W3CDTF">2018-03-21T09:44:30Z</dcterms:created>
  <dcterms:modified xsi:type="dcterms:W3CDTF">2020-10-14T15:24:20Z</dcterms:modified>
  <cp:category/>
</cp:coreProperties>
</file>