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97" r:id="rId6"/>
    <p:sldId id="291" r:id="rId7"/>
    <p:sldId id="292" r:id="rId8"/>
    <p:sldId id="293" r:id="rId9"/>
    <p:sldId id="294" r:id="rId10"/>
    <p:sldId id="299" r:id="rId11"/>
    <p:sldId id="300" r:id="rId12"/>
    <p:sldId id="301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00981-AA0A-DB4C-9506-47555D606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AF93A-3FFB-E948-819C-80FCFCB5B0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A06B1-DBC3-3C41-9313-BF6FFEA8522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158CC-7ABA-2445-A619-D716A16EFC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4D29-F4E7-9343-AD91-C6621D702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2B7CF-C0C0-F74D-8C9F-FCC952BE2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9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126-48C7-504E-BC64-1E9ED209D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A4FB2-E6A1-414E-AB95-80A97A10D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CF1D-1808-B748-AC5B-A180030D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F233-EF3D-1B4C-9159-F3538A3A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33223-EB7A-0142-A353-255DBD9B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B863-5780-6343-8A79-6243D80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3AE1F-44C9-1A44-B5C1-5EA83FFF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27C9-505C-094D-B879-8F713296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1502D-5686-5A49-8AE4-A7DFE110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B44A-A0C7-AF44-9A34-C9A60686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CBA56-4FC5-4643-BB5A-552611874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AB27A-DB29-D74B-AF62-F0EE769C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DB5A-1F72-374B-91EE-BD24CE3B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7E23-ACB1-B64C-98DA-D77875D8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180B-D87B-8549-9EDF-A475DACE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91C3-FE0B-5F49-BFBE-F33BF6C7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55F6-9F40-B746-B68C-CA1678CB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8B60-ACF8-DF47-8F28-CD65AF7C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3A0B-31A2-4C43-85B2-68F9291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40EB-84E9-7240-9324-8210C5F3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51B8-F7F0-9F40-8C1A-C3C6CED9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A9557-06FF-B940-BE57-A59A97D8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173BF-E900-0F49-BD35-1E875641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1470-56CE-8A47-A60A-542B25EB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3DC7E-DA05-2042-A48F-65BFE74D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6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1D43-C997-924D-BC89-A363D351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C88A9-FA8C-0145-B772-A42634E34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F0A27-8A8A-4B48-B67A-9A01E62F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316CC-E3E9-B447-AC7E-83489D78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E312C-7C94-844F-92A5-33C7C964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9AA17-A5E5-1646-A5D5-82577312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8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65EE-7603-FA4A-B58B-69E3A87C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CC198-6C49-2C4A-990C-F768A387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43CF2-8A21-9545-A3BA-95FA5E97B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A2A70-8602-7848-A83F-4FE96B659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0165B-8CAF-C445-A319-A2B99887A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4A3BB-0287-3247-A674-7B22E517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4EDE8-561E-6245-BDBD-918559E3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4922E-C7FC-514C-9311-336ACD30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D22B-D703-A448-BB9C-A52BECCE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2D74C-2D7B-1A4D-9639-BF02EC1C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1849E-CF59-B64A-A8C4-6D376CA7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A03E0-7EF7-0741-91E9-AB448BD8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017F3-58F6-3C46-9184-241C34A3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339EE-B2E2-D548-BEC9-CF9EAF84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C2255-3081-B844-BF12-9563C4BB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4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B42-8C59-9A4A-9F96-459C3F62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C3D2-AB47-BE41-952D-64DF5A1B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C7021-C5BC-4949-8DDA-E8443DE3E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BD23C-4639-4B46-B30E-C2134829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137D1-D185-F14A-ABAF-71D7EADB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2736D-2F1A-E84D-8888-5A50732B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6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6B95-5323-D441-ACBA-E2BEC16E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91E4B-A20B-7749-B3AC-9B774FC27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94767-FDFD-E347-ABBA-BCF4CC86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E3850-2858-0046-A79A-233085CB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DA8B-5552-544C-97CD-789C7E26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33942-9C30-B546-91EC-FD4E9CCC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411FF-8461-D742-BFF1-67876E87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DCAD4-67E2-724B-B266-643357C5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5DA8-BBCE-AF47-A3B4-009036C27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7308-632D-2D40-B0AC-8ED10B3C828C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1E5F-9DB7-984B-B302-06441C464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4744-DEEA-F245-9716-F666FD7FE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FEC7-5DA1-1C4E-82D2-D0883B3C3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3139"/>
            <a:ext cx="9144000" cy="1852550"/>
          </a:xfrm>
        </p:spPr>
        <p:txBody>
          <a:bodyPr>
            <a:normAutofit/>
          </a:bodyPr>
          <a:lstStyle/>
          <a:p>
            <a:r>
              <a:rPr lang="en-US" sz="4000" b="1" dirty="0"/>
              <a:t>Understanding and supporting children and young people’s sensory needs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11903-3BAC-2342-B063-379455DC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4442"/>
            <a:ext cx="9144000" cy="391946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4300" dirty="0" err="1"/>
              <a:t>Jennett’s</a:t>
            </a:r>
            <a:r>
              <a:rPr lang="en-US" sz="4300" dirty="0"/>
              <a:t> Park Community Primary School </a:t>
            </a:r>
          </a:p>
          <a:p>
            <a:endParaRPr lang="en-US" sz="3800" dirty="0"/>
          </a:p>
          <a:p>
            <a:r>
              <a:rPr lang="en-US" sz="3800" dirty="0"/>
              <a:t>Craig Tribe</a:t>
            </a:r>
          </a:p>
          <a:p>
            <a:r>
              <a:rPr lang="en-US" sz="3800" dirty="0"/>
              <a:t>Chartered Child and Educational Psychologist</a:t>
            </a:r>
          </a:p>
          <a:p>
            <a:endParaRPr lang="en-US" sz="3800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r>
              <a:rPr lang="en-US" sz="900" dirty="0"/>
              <a:t>© Craig Tribe Child and Educational Psychologist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2C700-A935-5449-9F04-F812A5280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38616" y="4683210"/>
            <a:ext cx="1927654" cy="1161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065D0-8C21-7140-9A0F-9FD0593CA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87975" y="4683209"/>
            <a:ext cx="1416050" cy="116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2C7C9-05DC-A74F-8A5B-ED4E96F82A3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41324" y="4683208"/>
            <a:ext cx="1208405" cy="11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Sensory ‘dysregulation’ and control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Our emotional and sensory regulation can often be determined by a need for control.  If we feel like we are in a situation that is out of our control, this can make us feel very uncomfortable and can lead to anxiety and dysregulation. </a:t>
            </a:r>
          </a:p>
          <a:p>
            <a:pPr marL="0" indent="0">
              <a:buNone/>
            </a:pPr>
            <a:r>
              <a:rPr lang="en-US" sz="3300" dirty="0"/>
              <a:t>Children are no different!</a:t>
            </a:r>
          </a:p>
          <a:p>
            <a:pPr marL="0" indent="0">
              <a:buNone/>
            </a:pPr>
            <a:r>
              <a:rPr lang="en-US" sz="3300" dirty="0"/>
              <a:t>As adults we can often manage this because we have a higher degree of control compared to children.</a:t>
            </a:r>
          </a:p>
          <a:p>
            <a:pPr marL="0" indent="0">
              <a:buNone/>
            </a:pPr>
            <a:r>
              <a:rPr lang="en-US" sz="3300" dirty="0"/>
              <a:t>Let’s think about that a little more… 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Sensory ‘dysregulation’ and control cont.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feeling of having limited or no control can result in high anxiety and dysregulation.  Key triggers for children to consider include: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Changes and transitions</a:t>
            </a:r>
          </a:p>
          <a:p>
            <a:pPr marL="0" indent="0">
              <a:buNone/>
            </a:pPr>
            <a:r>
              <a:rPr lang="en-US" sz="3000" dirty="0"/>
              <a:t>Adult-directed activities</a:t>
            </a:r>
          </a:p>
          <a:p>
            <a:pPr marL="0" indent="0">
              <a:buNone/>
            </a:pPr>
            <a:r>
              <a:rPr lang="en-US" sz="3000" dirty="0"/>
              <a:t>Moving from a self-directed to an adult-directed activity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Sensory ‘dysregulation’ and control cont.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What can we do to reduce apparent dysregulation?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(Alongside other aspects of sensory processing already covered), we can:</a:t>
            </a:r>
          </a:p>
          <a:p>
            <a:pPr marL="0" indent="0">
              <a:buNone/>
            </a:pPr>
            <a:r>
              <a:rPr lang="en-US" sz="3000" dirty="0"/>
              <a:t>Identify patterns or triggers and consider antecedents.</a:t>
            </a:r>
          </a:p>
          <a:p>
            <a:pPr marL="0" indent="0">
              <a:buNone/>
            </a:pPr>
            <a:r>
              <a:rPr lang="en-US" sz="3000" dirty="0"/>
              <a:t>Pre-cue and forewarn of changes – talk through and allow questions.</a:t>
            </a:r>
          </a:p>
          <a:p>
            <a:pPr marL="0" indent="0">
              <a:buNone/>
            </a:pPr>
            <a:r>
              <a:rPr lang="en-US" sz="3000" dirty="0"/>
              <a:t>Provide time for the child to process the information / instruction</a:t>
            </a:r>
          </a:p>
          <a:p>
            <a:pPr marL="0" indent="0">
              <a:buNone/>
            </a:pPr>
            <a:r>
              <a:rPr lang="en-US" sz="3000" dirty="0"/>
              <a:t>Offer ‘forced choices’ that maintain parameters but allow a degree of autonomy.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1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What can we do in response to the causes and signs of sensory ‘dysregulation’?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000" dirty="0"/>
              <a:t>Ask the questions!  </a:t>
            </a:r>
            <a:r>
              <a:rPr lang="en-US" sz="3000" i="1" dirty="0"/>
              <a:t>Many who experience sensory dysregulation do not appreciate that others may not experience the same thing in the same way.</a:t>
            </a:r>
            <a:r>
              <a:rPr lang="en-US" sz="3000" dirty="0"/>
              <a:t> </a:t>
            </a:r>
          </a:p>
          <a:p>
            <a:pPr marL="514350" indent="-514350">
              <a:buAutoNum type="arabicPeriod"/>
            </a:pPr>
            <a:r>
              <a:rPr lang="en-US" sz="3000" dirty="0"/>
              <a:t>Ask them to describe environments where they feel most calm and happy.  Try to identify the specific qualities of those environments.</a:t>
            </a:r>
          </a:p>
          <a:p>
            <a:pPr marL="514350" indent="-514350">
              <a:buAutoNum type="arabicPeriod"/>
            </a:pPr>
            <a:r>
              <a:rPr lang="en-US" sz="3000" dirty="0"/>
              <a:t>Always bear in mind how sensory processing and associated sensitivities may be on a child within given environments.</a:t>
            </a:r>
          </a:p>
          <a:p>
            <a:pPr marL="514350" indent="-514350">
              <a:buAutoNum type="arabicPeriod"/>
            </a:pPr>
            <a:r>
              <a:rPr lang="en-US" sz="3000" dirty="0"/>
              <a:t>Consider how patterns and triggers can be pre-empted and diffused.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8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55E2-6F4C-DA4B-B13E-3032A78C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Overview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9232-71D7-5E4F-9E29-65A3B638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dirty="0"/>
              <a:t>During the session we will be covering the following: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Introduction to sensory processing and its importance.</a:t>
            </a:r>
          </a:p>
          <a:p>
            <a:r>
              <a:rPr lang="en-US" sz="3800" dirty="0"/>
              <a:t>Understanding the nature of specific sensory needs.</a:t>
            </a:r>
          </a:p>
          <a:p>
            <a:r>
              <a:rPr lang="en-US" sz="3800" dirty="0"/>
              <a:t>Potential signs and causes of sensory ‘dysregulation’.</a:t>
            </a:r>
          </a:p>
          <a:p>
            <a:r>
              <a:rPr lang="en-US" sz="3800" dirty="0"/>
              <a:t>Consider strategies to help support and overcome sensory difficulties.</a:t>
            </a:r>
          </a:p>
          <a:p>
            <a:pPr marL="0" indent="0">
              <a:buNone/>
            </a:pPr>
            <a:r>
              <a:rPr lang="en-US" sz="3200" dirty="0"/>
              <a:t>  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40AB8-3608-CE4E-9F72-2ABB8F38B9B9}"/>
              </a:ext>
            </a:extLst>
          </p:cNvPr>
          <p:cNvSpPr txBox="1"/>
          <p:nvPr/>
        </p:nvSpPr>
        <p:spPr>
          <a:xfrm>
            <a:off x="4419601" y="5669132"/>
            <a:ext cx="3458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4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Introduction to sensory processing and its importance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Everybody is experiencing different types of sensory response or ‘feelings / sensations’ all of the time.</a:t>
            </a:r>
          </a:p>
          <a:p>
            <a:pPr marL="0" indent="0">
              <a:buNone/>
            </a:pPr>
            <a:r>
              <a:rPr lang="en-US" sz="3200" dirty="0"/>
              <a:t>…and we may not be fully aware of all of these.  </a:t>
            </a:r>
          </a:p>
          <a:p>
            <a:pPr marL="0" indent="0">
              <a:buNone/>
            </a:pPr>
            <a:r>
              <a:rPr lang="en-US" sz="3200" dirty="0"/>
              <a:t>Our sensory responses, seen in some of our behaviour, is the result of the ‘dynamic’ between our environment, our thoughts and our feelings at that time.</a:t>
            </a:r>
          </a:p>
          <a:p>
            <a:pPr marL="0" indent="0">
              <a:buNone/>
            </a:pPr>
            <a:r>
              <a:rPr lang="en-US" sz="3200" dirty="0"/>
              <a:t>Our sensory responses are designed to help to keep us safe. </a:t>
            </a:r>
          </a:p>
          <a:p>
            <a:pPr marL="0" indent="0">
              <a:buNone/>
            </a:pPr>
            <a:r>
              <a:rPr lang="en-US" sz="3200" dirty="0"/>
              <a:t>In doing so they seek to achieve some key objectives:  </a:t>
            </a:r>
          </a:p>
          <a:p>
            <a:pPr marL="457200" lvl="1" indent="0">
              <a:buNone/>
            </a:pPr>
            <a:r>
              <a:rPr lang="en-US" sz="3200" dirty="0"/>
              <a:t>     -To provide the right response to a given situation.</a:t>
            </a:r>
          </a:p>
          <a:p>
            <a:pPr marL="457200" lvl="1" indent="0">
              <a:buNone/>
            </a:pPr>
            <a:r>
              <a:rPr lang="en-US" sz="3200" dirty="0"/>
              <a:t>     -To keep us to keep feeling ‘ok’ (or ‘regulated’).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2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Understanding the nature of specific sensory needs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We cannot control our sensory sensitivities (‘feelings’) but we do have the power to influence and control our responses to sensory sensitivities and our sensory behaviour. 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Visual, Auditory, Olfactory, Gustatory and Tactile.  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As well as these 5 common senses, we also have these three further senses:  …anyone like to say what they are?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9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Understanding the nature of specific sensory needs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/>
              <a:t>‘Visual’</a:t>
            </a:r>
          </a:p>
          <a:p>
            <a:pPr marL="0" indent="0">
              <a:buNone/>
            </a:pPr>
            <a:r>
              <a:rPr lang="en-US" sz="3000" dirty="0"/>
              <a:t>‘Auditory’ </a:t>
            </a:r>
          </a:p>
          <a:p>
            <a:pPr marL="0" indent="0">
              <a:buNone/>
            </a:pPr>
            <a:r>
              <a:rPr lang="en-US" sz="3000" dirty="0"/>
              <a:t>‘Olfactory’ (smell)</a:t>
            </a:r>
          </a:p>
          <a:p>
            <a:pPr marL="0" indent="0">
              <a:buNone/>
            </a:pPr>
            <a:r>
              <a:rPr lang="en-US" sz="3000" dirty="0"/>
              <a:t>‘Gustatory’(taste)</a:t>
            </a:r>
          </a:p>
          <a:p>
            <a:pPr marL="0" indent="0">
              <a:buNone/>
            </a:pPr>
            <a:r>
              <a:rPr lang="en-US" sz="3000" dirty="0"/>
              <a:t>‘Tactile’ </a:t>
            </a:r>
          </a:p>
          <a:p>
            <a:pPr marL="0" indent="0">
              <a:buNone/>
            </a:pPr>
            <a:r>
              <a:rPr lang="en-US" sz="3000" dirty="0"/>
              <a:t>‘</a:t>
            </a:r>
            <a:r>
              <a:rPr lang="en-US" sz="3000" b="1" dirty="0"/>
              <a:t>Proprioception</a:t>
            </a:r>
            <a:r>
              <a:rPr lang="en-US" sz="3000" dirty="0"/>
              <a:t>’  – body awareness, position, location, orientation.</a:t>
            </a:r>
          </a:p>
          <a:p>
            <a:pPr marL="0" indent="0">
              <a:buNone/>
            </a:pPr>
            <a:r>
              <a:rPr lang="en-US" sz="3000" dirty="0"/>
              <a:t>‘</a:t>
            </a:r>
            <a:r>
              <a:rPr lang="en-US" sz="3000" b="1" dirty="0"/>
              <a:t>Vestibular</a:t>
            </a:r>
            <a:r>
              <a:rPr lang="en-US" sz="3000" dirty="0"/>
              <a:t>’           – awareness of linear movement / rotation in space, balance and   </a:t>
            </a:r>
          </a:p>
          <a:p>
            <a:pPr marL="0" indent="0">
              <a:buNone/>
            </a:pPr>
            <a:r>
              <a:rPr lang="en-US" sz="3000" dirty="0"/>
              <a:t>                                   coordination.</a:t>
            </a:r>
          </a:p>
          <a:p>
            <a:pPr marL="0" indent="0">
              <a:buNone/>
            </a:pPr>
            <a:r>
              <a:rPr lang="en-US" sz="3000" b="1" dirty="0"/>
              <a:t>‘</a:t>
            </a:r>
            <a:r>
              <a:rPr lang="en-US" sz="3000" b="1" dirty="0" err="1"/>
              <a:t>Interoception</a:t>
            </a:r>
            <a:r>
              <a:rPr lang="en-US" sz="3000" b="1" dirty="0"/>
              <a:t>’</a:t>
            </a:r>
            <a:r>
              <a:rPr lang="en-US" sz="3000" dirty="0"/>
              <a:t>     – physical functions incl: pain, temperature, itchiness, </a:t>
            </a:r>
          </a:p>
          <a:p>
            <a:pPr marL="0" indent="0">
              <a:buNone/>
            </a:pPr>
            <a:r>
              <a:rPr lang="en-US" sz="3000" dirty="0"/>
              <a:t>                                   breathing, hunger, thirst, toileting, emotional         </a:t>
            </a:r>
          </a:p>
          <a:p>
            <a:pPr marL="0" indent="0">
              <a:buNone/>
            </a:pPr>
            <a:r>
              <a:rPr lang="en-US" sz="3000" dirty="0"/>
              <a:t>                                   awareness.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Understanding the nature of specific sensory needs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We are strongly motivated to maintain a regulated sensory state in order for us to feel ‘ok’.  For some this can be challenging and sometimes lead to difficulties for themselves and others.</a:t>
            </a:r>
          </a:p>
          <a:p>
            <a:pPr marL="0" indent="0">
              <a:buNone/>
            </a:pPr>
            <a:r>
              <a:rPr lang="en-US" sz="3000" dirty="0"/>
              <a:t>We can categorise difficulties into two broad types (though a person can display a range of both types in different environments and they can be highly personal in nature!):    </a:t>
            </a:r>
          </a:p>
          <a:p>
            <a:pPr marL="0" indent="0">
              <a:buNone/>
            </a:pPr>
            <a:r>
              <a:rPr lang="en-US" sz="3000" dirty="0"/>
              <a:t>‘</a:t>
            </a:r>
            <a:r>
              <a:rPr lang="en-US" sz="3000" b="1" dirty="0"/>
              <a:t>Hypersensitive</a:t>
            </a:r>
            <a:r>
              <a:rPr lang="en-US" sz="3000" dirty="0"/>
              <a:t>’</a:t>
            </a:r>
          </a:p>
          <a:p>
            <a:pPr marL="0" indent="0">
              <a:buNone/>
            </a:pPr>
            <a:r>
              <a:rPr lang="en-US" sz="3000" dirty="0"/>
              <a:t>And…</a:t>
            </a:r>
          </a:p>
          <a:p>
            <a:pPr marL="0" indent="0">
              <a:buNone/>
            </a:pPr>
            <a:r>
              <a:rPr lang="en-US" sz="3000" dirty="0"/>
              <a:t>‘</a:t>
            </a:r>
            <a:r>
              <a:rPr lang="en-US" sz="3000" b="1" dirty="0"/>
              <a:t>Hyposensitive</a:t>
            </a:r>
            <a:r>
              <a:rPr lang="en-US" sz="3000" dirty="0"/>
              <a:t>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9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Understanding the nature of specific sensory needs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‘</a:t>
            </a:r>
            <a:r>
              <a:rPr lang="en-US" sz="3000" b="1" dirty="0"/>
              <a:t>Hypersensitivity</a:t>
            </a:r>
            <a:r>
              <a:rPr lang="en-US" sz="3000" dirty="0"/>
              <a:t>’ is a reaction (sometimes extreme!) to sensory stimuli.  This can result in emotional tension, anxiety and overwhelm.  Examples of this include:</a:t>
            </a:r>
          </a:p>
          <a:p>
            <a:pPr marL="0" indent="0">
              <a:buNone/>
            </a:pPr>
            <a:r>
              <a:rPr lang="en-US" sz="3000" dirty="0"/>
              <a:t>Lack of tolerance to bright lights and / or loud / sudden noise.</a:t>
            </a:r>
          </a:p>
          <a:p>
            <a:pPr marL="0" indent="0">
              <a:buNone/>
            </a:pPr>
            <a:r>
              <a:rPr lang="en-US" sz="3000" dirty="0"/>
              <a:t>Awareness of background and ‘white’ noise. </a:t>
            </a:r>
          </a:p>
          <a:p>
            <a:pPr marL="0" indent="0">
              <a:buNone/>
            </a:pPr>
            <a:r>
              <a:rPr lang="en-US" sz="3000" dirty="0"/>
              <a:t>Tactile intolerances to certain fabrics and textures. </a:t>
            </a:r>
          </a:p>
          <a:p>
            <a:pPr marL="0" indent="0">
              <a:buNone/>
            </a:pPr>
            <a:r>
              <a:rPr lang="en-US" sz="3000" dirty="0"/>
              <a:t>Dislike of being touched, hugged or cuddled by others.</a:t>
            </a:r>
          </a:p>
          <a:p>
            <a:pPr marL="0" indent="0">
              <a:buNone/>
            </a:pPr>
            <a:r>
              <a:rPr lang="en-US" sz="3000" dirty="0"/>
              <a:t>Dislike of sudden physical movement (swinging / sliding).     </a:t>
            </a:r>
          </a:p>
          <a:p>
            <a:pPr marL="0" indent="0">
              <a:buNone/>
            </a:pPr>
            <a:r>
              <a:rPr lang="en-US" sz="3000" dirty="0"/>
              <a:t>Difficulties managing personal space / negotiating furniture.</a:t>
            </a:r>
          </a:p>
          <a:p>
            <a:pPr marL="0" indent="0">
              <a:buNone/>
            </a:pPr>
            <a:r>
              <a:rPr lang="en-US" sz="3000" dirty="0"/>
              <a:t>Difficulties sensing appropriate force or pressure to exert in situations.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Understanding the nature of specific sensory needs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‘</a:t>
            </a:r>
            <a:r>
              <a:rPr lang="en-US" sz="3000" b="1" dirty="0"/>
              <a:t>Hyposensitivity</a:t>
            </a:r>
            <a:r>
              <a:rPr lang="en-US" sz="3000" dirty="0"/>
              <a:t>’ is the limited or under-sensitivity (sometimes extreme!) to sensory stimuli.  This can result in sensory seeking behaviour.  Examples of this include:</a:t>
            </a:r>
          </a:p>
          <a:p>
            <a:pPr marL="0" indent="0">
              <a:buNone/>
            </a:pPr>
            <a:r>
              <a:rPr lang="en-US" sz="3000" dirty="0"/>
              <a:t>The constant need to touch textures, objects and people.</a:t>
            </a:r>
          </a:p>
          <a:p>
            <a:pPr marL="0" indent="0">
              <a:buNone/>
            </a:pPr>
            <a:r>
              <a:rPr lang="en-US" sz="3000" dirty="0"/>
              <a:t>Not understanding idea of ‘personal space’. </a:t>
            </a:r>
          </a:p>
          <a:p>
            <a:pPr marL="0" indent="0">
              <a:buNone/>
            </a:pPr>
            <a:r>
              <a:rPr lang="en-US" sz="3000" dirty="0"/>
              <a:t>High pain threshold.</a:t>
            </a:r>
          </a:p>
          <a:p>
            <a:pPr marL="0" indent="0">
              <a:buNone/>
            </a:pPr>
            <a:r>
              <a:rPr lang="en-US" sz="3000" dirty="0"/>
              <a:t>Fidgety and a need to be ‘constantly moving’.</a:t>
            </a:r>
          </a:p>
          <a:p>
            <a:pPr marL="0" indent="0">
              <a:buNone/>
            </a:pPr>
            <a:r>
              <a:rPr lang="en-US" sz="3000" dirty="0"/>
              <a:t>High need for movement (running, jumping, climbing, spinning).</a:t>
            </a:r>
          </a:p>
          <a:p>
            <a:pPr marL="0" indent="0">
              <a:buNone/>
            </a:pPr>
            <a:r>
              <a:rPr lang="en-US" sz="3000" dirty="0"/>
              <a:t>High need for physical play and ‘rough and tumble’.  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1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Potential causes and signs of sensory ‘dysregulation’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dirty="0"/>
              <a:t>People, especially children and those with additional and Special Educational Needs and Disabilities (SEND), can have difficulties regulating their responses to sensory needs.  </a:t>
            </a:r>
          </a:p>
          <a:p>
            <a:pPr marL="0" indent="0">
              <a:buNone/>
            </a:pPr>
            <a:r>
              <a:rPr lang="en-US" sz="3300" dirty="0"/>
              <a:t>Typical signs of sensory dysregulation can include:</a:t>
            </a:r>
          </a:p>
          <a:p>
            <a:pPr marL="0" indent="0">
              <a:buNone/>
            </a:pPr>
            <a:r>
              <a:rPr lang="en-US" sz="3300" dirty="0"/>
              <a:t>‘Tantrum’ behavior or ‘melt-downs’ in response to seemingly benign situations and stimuli.</a:t>
            </a:r>
          </a:p>
          <a:p>
            <a:pPr marL="0" indent="0">
              <a:buNone/>
            </a:pPr>
            <a:r>
              <a:rPr lang="en-US" sz="3300" dirty="0"/>
              <a:t>Mood swings from one situation or environment to another.</a:t>
            </a:r>
          </a:p>
          <a:p>
            <a:pPr marL="0" indent="0">
              <a:buNone/>
            </a:pPr>
            <a:r>
              <a:rPr lang="en-US" sz="3300" dirty="0"/>
              <a:t>‘Fight / flight / freeze’ responses – ‘lashing out’, ‘running’ and / or ‘shutting down’. </a:t>
            </a:r>
          </a:p>
          <a:p>
            <a:pPr marL="0" indent="0">
              <a:buNone/>
            </a:pPr>
            <a:r>
              <a:rPr lang="en-US" sz="3300" dirty="0"/>
              <a:t>Sensory seeking behaviours (as previously described).</a:t>
            </a:r>
          </a:p>
          <a:p>
            <a:pPr marL="0" indent="0">
              <a:buNone/>
            </a:pPr>
            <a:r>
              <a:rPr lang="en-US" sz="3300" dirty="0"/>
              <a:t>…and it may not always be clear what has triggered a given response! </a:t>
            </a:r>
          </a:p>
          <a:p>
            <a:pPr marL="0" indent="0">
              <a:buNone/>
            </a:pPr>
            <a:r>
              <a:rPr lang="en-US" sz="3000" dirty="0"/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7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1151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Understanding and supporting children and young people’s sensory needs </vt:lpstr>
      <vt:lpstr>Overview of the session</vt:lpstr>
      <vt:lpstr>Introduction to sensory processing and its importance </vt:lpstr>
      <vt:lpstr>Understanding the nature of specific sensory needs </vt:lpstr>
      <vt:lpstr>Understanding the nature of specific sensory needs </vt:lpstr>
      <vt:lpstr>Understanding the nature of specific sensory needs </vt:lpstr>
      <vt:lpstr>Understanding the nature of specific sensory needs </vt:lpstr>
      <vt:lpstr>Understanding the nature of specific sensory needs </vt:lpstr>
      <vt:lpstr>Potential causes and signs of sensory ‘dysregulation’ </vt:lpstr>
      <vt:lpstr>Sensory ‘dysregulation’ and control </vt:lpstr>
      <vt:lpstr>Sensory ‘dysregulation’ and control cont. </vt:lpstr>
      <vt:lpstr>Sensory ‘dysregulation’ and control cont. </vt:lpstr>
      <vt:lpstr>What can we do in response to the causes and signs of sensory ‘dysregulation’?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Social Stories to support children with social communication difficulties</dc:title>
  <dc:subject/>
  <dc:creator>Craig Tribe</dc:creator>
  <cp:keywords/>
  <dc:description/>
  <cp:lastModifiedBy>Craig Tribe</cp:lastModifiedBy>
  <cp:revision>91</cp:revision>
  <cp:lastPrinted>2018-04-15T17:02:41Z</cp:lastPrinted>
  <dcterms:created xsi:type="dcterms:W3CDTF">2018-03-21T09:44:30Z</dcterms:created>
  <dcterms:modified xsi:type="dcterms:W3CDTF">2020-11-25T09:41:29Z</dcterms:modified>
  <cp:category/>
</cp:coreProperties>
</file>