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77" r:id="rId4"/>
    <p:sldId id="282" r:id="rId5"/>
    <p:sldId id="280" r:id="rId6"/>
    <p:sldId id="281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00981-AA0A-DB4C-9506-47555D606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AF93A-3FFB-E948-819C-80FCFCB5B0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A06B1-DBC3-3C41-9313-BF6FFEA85225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158CC-7ABA-2445-A619-D716A16EFC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54D29-F4E7-9343-AD91-C6621D702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2B7CF-C0C0-F74D-8C9F-FCC952BE2F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9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126-48C7-504E-BC64-1E9ED209D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A4FB2-E6A1-414E-AB95-80A97A10D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9CF1D-1808-B748-AC5B-A180030D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BF233-EF3D-1B4C-9159-F3538A3A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33223-EB7A-0142-A353-255DBD9B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B863-5780-6343-8A79-6243D80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3AE1F-44C9-1A44-B5C1-5EA83FFFE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27C9-505C-094D-B879-8F713296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1502D-5686-5A49-8AE4-A7DFE110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3B44A-A0C7-AF44-9A34-C9A60686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0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CBA56-4FC5-4643-BB5A-552611874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AB27A-DB29-D74B-AF62-F0EE769C2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8DB5A-1F72-374B-91EE-BD24CE3B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E7E23-ACB1-B64C-98DA-D77875D8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1180B-D87B-8549-9EDF-A475DACE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91C3-FE0B-5F49-BFBE-F33BF6C7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55F6-9F40-B746-B68C-CA1678CBF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8B60-ACF8-DF47-8F28-CD65AF7C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33A0B-31A2-4C43-85B2-68F9291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40EB-84E9-7240-9324-8210C5F3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3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51B8-F7F0-9F40-8C1A-C3C6CED9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A9557-06FF-B940-BE57-A59A97D8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173BF-E900-0F49-BD35-1E875641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1470-56CE-8A47-A60A-542B25EB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3DC7E-DA05-2042-A48F-65BFE74D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6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1D43-C997-924D-BC89-A363D351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C88A9-FA8C-0145-B772-A42634E34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F0A27-8A8A-4B48-B67A-9A01E62F3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316CC-E3E9-B447-AC7E-83489D78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E312C-7C94-844F-92A5-33C7C964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9AA17-A5E5-1646-A5D5-82577312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8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65EE-7603-FA4A-B58B-69E3A87C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CC198-6C49-2C4A-990C-F768A3879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43CF2-8A21-9545-A3BA-95FA5E97B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A2A70-8602-7848-A83F-4FE96B659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0165B-8CAF-C445-A319-A2B99887A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4A3BB-0287-3247-A674-7B22E517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4EDE8-561E-6245-BDBD-918559E3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4922E-C7FC-514C-9311-336ACD30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7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D22B-D703-A448-BB9C-A52BECCE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2D74C-2D7B-1A4D-9639-BF02EC1C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1849E-CF59-B64A-A8C4-6D376CA7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A03E0-7EF7-0741-91E9-AB448BD8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7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017F3-58F6-3C46-9184-241C34A3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339EE-B2E2-D548-BEC9-CF9EAF84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C2255-3081-B844-BF12-9563C4BB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4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FB42-8C59-9A4A-9F96-459C3F62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C3D2-AB47-BE41-952D-64DF5A1B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C7021-C5BC-4949-8DDA-E8443DE3E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BD23C-4639-4B46-B30E-C2134829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137D1-D185-F14A-ABAF-71D7EADB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2736D-2F1A-E84D-8888-5A50732B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6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6B95-5323-D441-ACBA-E2BEC16E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91E4B-A20B-7749-B3AC-9B774FC27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94767-FDFD-E347-ABBA-BCF4CC861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E3850-2858-0046-A79A-233085CB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DA8B-5552-544C-97CD-789C7E26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33942-9C30-B546-91EC-FD4E9CCC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3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411FF-8461-D742-BFF1-67876E87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DCAD4-67E2-724B-B266-643357C5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B5DA8-BBCE-AF47-A3B4-009036C27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7308-632D-2D40-B0AC-8ED10B3C828C}" type="datetimeFigureOut">
              <a:rPr lang="en-US" smtClean="0"/>
              <a:t>12/1/20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1E5F-9DB7-984B-B302-06441C464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84744-DEEA-F245-9716-F666FD7FE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7590-C378-0C46-B87B-DF9E8378B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FEC7-5DA1-1C4E-82D2-D0883B3C3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3139"/>
            <a:ext cx="9144000" cy="1852550"/>
          </a:xfrm>
        </p:spPr>
        <p:txBody>
          <a:bodyPr>
            <a:normAutofit/>
          </a:bodyPr>
          <a:lstStyle/>
          <a:p>
            <a:r>
              <a:rPr lang="en-US" sz="4000" b="1" dirty="0"/>
              <a:t>Understanding and supporting children experiencing ASD and ADHD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11903-3BAC-2342-B063-379455DC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4442"/>
            <a:ext cx="9144000" cy="3919466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4300" dirty="0"/>
              <a:t>Jennett’s Park Community Primary School </a:t>
            </a:r>
          </a:p>
          <a:p>
            <a:endParaRPr lang="en-US" sz="3800" dirty="0"/>
          </a:p>
          <a:p>
            <a:r>
              <a:rPr lang="en-US" sz="3800" dirty="0"/>
              <a:t>Craig Tribe</a:t>
            </a:r>
          </a:p>
          <a:p>
            <a:r>
              <a:rPr lang="en-US" sz="3800" dirty="0"/>
              <a:t>Chartered Child and Educational Psychologist</a:t>
            </a:r>
          </a:p>
          <a:p>
            <a:endParaRPr lang="en-US" sz="3800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r>
              <a:rPr lang="en-US" sz="900" dirty="0"/>
              <a:t>© Craig Tribe Child and Educational Psychologist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2C700-A935-5449-9F04-F812A5280C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38616" y="4683210"/>
            <a:ext cx="1927654" cy="1161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065D0-8C21-7140-9A0F-9FD0593CAD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87975" y="4683209"/>
            <a:ext cx="1416050" cy="1161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2C7C9-05DC-A74F-8A5B-ED4E96F82A3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41324" y="4683208"/>
            <a:ext cx="1208405" cy="11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55E2-6F4C-DA4B-B13E-3032A78C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Overview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9232-71D7-5E4F-9E29-65A3B638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6212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dirty="0"/>
              <a:t>During the session we will be covering the following: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Introduction / recap re: Autism Spectrum Condition (ASD) and Attention Deficit Hyperactivity Disorder (ADHD)</a:t>
            </a:r>
          </a:p>
          <a:p>
            <a:r>
              <a:rPr lang="en-US" sz="3800" dirty="0"/>
              <a:t>Consideration of the impact of these conditions in terms of strengths and areas of potential difficulty for children.</a:t>
            </a:r>
          </a:p>
          <a:p>
            <a:r>
              <a:rPr lang="en-US" sz="3800" dirty="0"/>
              <a:t>Examples of approaches to support children experiencing ASD / ADHD.    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40AB8-3608-CE4E-9F72-2ABB8F38B9B9}"/>
              </a:ext>
            </a:extLst>
          </p:cNvPr>
          <p:cNvSpPr txBox="1"/>
          <p:nvPr/>
        </p:nvSpPr>
        <p:spPr>
          <a:xfrm>
            <a:off x="4419601" y="5669132"/>
            <a:ext cx="34583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4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029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Challenges with social communication, social interaction and Autistic Spectrum Disorder (ASD)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48288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/>
              <a:t>Introduction / recap to some key difficulties:</a:t>
            </a:r>
          </a:p>
          <a:p>
            <a:pPr marL="0" indent="0">
              <a:buNone/>
            </a:pPr>
            <a:endParaRPr lang="en-GB" sz="12800" dirty="0"/>
          </a:p>
          <a:p>
            <a:pPr marL="0" indent="0">
              <a:buNone/>
            </a:pPr>
            <a:r>
              <a:rPr lang="en-GB" sz="12800" dirty="0"/>
              <a:t>Social comprehension – not fully understanding the world around them.</a:t>
            </a:r>
          </a:p>
          <a:p>
            <a:pPr marL="0" indent="0">
              <a:buNone/>
            </a:pPr>
            <a:r>
              <a:rPr lang="en-GB" sz="12800" dirty="0"/>
              <a:t>Social interaction – difficulties understanding and relating to others.</a:t>
            </a:r>
          </a:p>
          <a:p>
            <a:pPr marL="0" indent="0">
              <a:buNone/>
            </a:pPr>
            <a:r>
              <a:rPr lang="en-GB" sz="12800" dirty="0"/>
              <a:t>Flexibility of thought / executive processing – can’t always cope well with change.</a:t>
            </a:r>
          </a:p>
          <a:p>
            <a:pPr marL="0" indent="0">
              <a:buNone/>
            </a:pPr>
            <a:r>
              <a:rPr lang="en-GB" sz="12800" dirty="0"/>
              <a:t>Sensory sensitivities – discussed some of these!</a:t>
            </a:r>
          </a:p>
          <a:p>
            <a:pPr marL="0" indent="0">
              <a:buNone/>
            </a:pPr>
            <a:r>
              <a:rPr lang="en-GB" sz="12800" dirty="0"/>
              <a:t>‘Quirky’ and sometimes ‘idiosyncratic’ thinking and behaviour. </a:t>
            </a:r>
          </a:p>
          <a:p>
            <a:pPr marL="0" indent="0">
              <a:buNone/>
            </a:pPr>
            <a:endParaRPr lang="en-GB" sz="67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6700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7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029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Challenges with social communication, social interaction and Autistic Spectrum Disorder (ASD)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48288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/>
              <a:t>Implications and things to bear in mind:</a:t>
            </a:r>
          </a:p>
          <a:p>
            <a:pPr marL="0" indent="0">
              <a:buNone/>
            </a:pPr>
            <a:endParaRPr lang="en-GB" sz="12800" dirty="0"/>
          </a:p>
          <a:p>
            <a:pPr marL="0" indent="0">
              <a:buNone/>
            </a:pPr>
            <a:r>
              <a:rPr lang="en-GB" sz="11200" dirty="0"/>
              <a:t>Social comprehension – Will need ‘social rules of engagement’ to be made explicit and be taught them.</a:t>
            </a:r>
          </a:p>
          <a:p>
            <a:pPr marL="0" indent="0">
              <a:buNone/>
            </a:pPr>
            <a:r>
              <a:rPr lang="en-GB" sz="11200" dirty="0"/>
              <a:t>Social interaction – Will need to be taught social use of language and how to apply it.</a:t>
            </a:r>
          </a:p>
          <a:p>
            <a:pPr marL="0" indent="0">
              <a:buNone/>
            </a:pPr>
            <a:r>
              <a:rPr lang="en-GB" sz="11200" dirty="0"/>
              <a:t>Flexibility of thought / executive processing – Will need help managing transitions and coping with the unexpected.   </a:t>
            </a:r>
          </a:p>
          <a:p>
            <a:pPr marL="0" indent="0">
              <a:buNone/>
            </a:pPr>
            <a:r>
              <a:rPr lang="en-GB" sz="11200" dirty="0"/>
              <a:t>Sensory sensitivities – Will need to have these considered if triggers. </a:t>
            </a:r>
          </a:p>
          <a:p>
            <a:pPr marL="0" indent="0">
              <a:buNone/>
            </a:pPr>
            <a:r>
              <a:rPr lang="en-GB" sz="11200" dirty="0"/>
              <a:t>‘Quirky’ and sometimes ‘idiosyncratic’ thinking and behaviour – Will change over time as skills, knowledge and self-awareness change and develop.    </a:t>
            </a:r>
          </a:p>
          <a:p>
            <a:pPr marL="0" indent="0">
              <a:buNone/>
            </a:pPr>
            <a:endParaRPr lang="en-GB" sz="67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6700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2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029"/>
          </a:xfrm>
        </p:spPr>
        <p:txBody>
          <a:bodyPr>
            <a:normAutofit/>
          </a:bodyPr>
          <a:lstStyle/>
          <a:p>
            <a:r>
              <a:rPr lang="en-GB" sz="3600" b="1" dirty="0"/>
              <a:t>Attention Deficit Hyperactivity Disorder (ADHD)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48288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000" i="1" dirty="0"/>
              <a:t>Both ‘AD’ and ‘HD’ are seen as centred on executive processing abilities.  </a:t>
            </a:r>
          </a:p>
          <a:p>
            <a:pPr marL="0" indent="0">
              <a:buNone/>
            </a:pPr>
            <a:r>
              <a:rPr lang="en-GB" sz="12000" dirty="0"/>
              <a:t>Some key difficulties associated with Attention Deficit (the ‘AD’ of ADHD):</a:t>
            </a:r>
          </a:p>
          <a:p>
            <a:pPr marL="0" indent="0">
              <a:buNone/>
            </a:pPr>
            <a:r>
              <a:rPr lang="en-GB" sz="12000" dirty="0"/>
              <a:t>Inattention / poor concentration.</a:t>
            </a:r>
          </a:p>
          <a:p>
            <a:pPr marL="0" indent="0">
              <a:buNone/>
            </a:pPr>
            <a:r>
              <a:rPr lang="en-GB" sz="12000" dirty="0"/>
              <a:t>Lacks attention to detail.</a:t>
            </a:r>
          </a:p>
          <a:p>
            <a:pPr marL="0" indent="0">
              <a:buNone/>
            </a:pPr>
            <a:r>
              <a:rPr lang="en-GB" sz="12000" dirty="0"/>
              <a:t>May appear to present with ‘hearing difficulties’. </a:t>
            </a:r>
          </a:p>
          <a:p>
            <a:pPr marL="0" indent="0">
              <a:buNone/>
            </a:pPr>
            <a:r>
              <a:rPr lang="en-GB" sz="12000" dirty="0"/>
              <a:t>Struggles to follow instructions / information – forgetful.</a:t>
            </a:r>
          </a:p>
          <a:p>
            <a:pPr marL="0" indent="0">
              <a:buNone/>
            </a:pPr>
            <a:r>
              <a:rPr lang="en-GB" sz="12000" dirty="0"/>
              <a:t>Poor organisational skills.</a:t>
            </a:r>
          </a:p>
          <a:p>
            <a:pPr marL="0" indent="0">
              <a:buNone/>
            </a:pPr>
            <a:r>
              <a:rPr lang="en-GB" sz="12000" dirty="0"/>
              <a:t>Avoids tasks requiring sustained mental effort.</a:t>
            </a:r>
          </a:p>
          <a:p>
            <a:pPr marL="0" indent="0">
              <a:buNone/>
            </a:pPr>
            <a:r>
              <a:rPr lang="en-GB" sz="12000" dirty="0"/>
              <a:t>Easily distracted by extraneous stimuli – ‘Hyper-focus’.</a:t>
            </a:r>
          </a:p>
          <a:p>
            <a:pPr marL="0" indent="0">
              <a:buNone/>
            </a:pPr>
            <a:endParaRPr lang="en-GB" sz="12000" dirty="0"/>
          </a:p>
          <a:p>
            <a:pPr marL="0" indent="0">
              <a:buNone/>
            </a:pPr>
            <a:endParaRPr lang="en-GB" sz="67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6700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3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029"/>
          </a:xfrm>
        </p:spPr>
        <p:txBody>
          <a:bodyPr>
            <a:normAutofit/>
          </a:bodyPr>
          <a:lstStyle/>
          <a:p>
            <a:r>
              <a:rPr lang="en-GB" sz="3600" b="1" dirty="0"/>
              <a:t>Attention Deficit Hyperactivity Disorder (ADHD)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48288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000" dirty="0"/>
              <a:t>Some key difficulties associated with Hyperactivity Disorder (the ‘HD’ of ADHD):</a:t>
            </a:r>
          </a:p>
          <a:p>
            <a:pPr marL="0" indent="0">
              <a:buNone/>
            </a:pPr>
            <a:endParaRPr lang="en-GB" sz="12000" dirty="0"/>
          </a:p>
          <a:p>
            <a:pPr marL="0" indent="0">
              <a:buNone/>
            </a:pPr>
            <a:r>
              <a:rPr lang="en-GB" sz="12000" dirty="0"/>
              <a:t>Hyperactivity / poor concentration and attention. </a:t>
            </a:r>
          </a:p>
          <a:p>
            <a:pPr marL="0" indent="0">
              <a:buNone/>
            </a:pPr>
            <a:r>
              <a:rPr lang="en-GB" sz="12000" dirty="0"/>
              <a:t>Impulsive behaviours – not thinking before doing.</a:t>
            </a:r>
          </a:p>
          <a:p>
            <a:pPr marL="0" indent="0">
              <a:buNone/>
            </a:pPr>
            <a:r>
              <a:rPr lang="en-GB" sz="12000" dirty="0"/>
              <a:t>Difficulties with peer relationships / getting on with others. </a:t>
            </a:r>
          </a:p>
          <a:p>
            <a:pPr marL="0" indent="0">
              <a:buNone/>
            </a:pPr>
            <a:r>
              <a:rPr lang="en-GB" sz="12000" dirty="0"/>
              <a:t>Moves / runs / climbs constantly and excessively and at inappropriate times and when risky to do so.</a:t>
            </a:r>
          </a:p>
          <a:p>
            <a:pPr marL="0" indent="0">
              <a:buNone/>
            </a:pPr>
            <a:r>
              <a:rPr lang="en-GB" sz="12000" dirty="0"/>
              <a:t>Excessive talker – speaks before thinking.</a:t>
            </a:r>
          </a:p>
          <a:p>
            <a:pPr marL="0" indent="0">
              <a:buNone/>
            </a:pPr>
            <a:r>
              <a:rPr lang="en-GB" sz="12000" dirty="0"/>
              <a:t>Difficulties with delayed gratification – waiting their turn.</a:t>
            </a:r>
            <a:r>
              <a:rPr lang="en-GB" sz="12000" b="1" i="1" dirty="0"/>
              <a:t>  </a:t>
            </a:r>
          </a:p>
          <a:p>
            <a:pPr marL="0" indent="0">
              <a:buNone/>
            </a:pPr>
            <a:endParaRPr lang="en-GB" sz="67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6700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5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029"/>
          </a:xfrm>
        </p:spPr>
        <p:txBody>
          <a:bodyPr>
            <a:normAutofit/>
          </a:bodyPr>
          <a:lstStyle/>
          <a:p>
            <a:r>
              <a:rPr lang="en-GB" sz="3600" b="1" dirty="0"/>
              <a:t>Challenges with Attention Deficit Hyperactivity (ADHD)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48288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/>
              <a:t>Implications and things to bear in mind (AD):</a:t>
            </a:r>
          </a:p>
          <a:p>
            <a:pPr marL="0" indent="0">
              <a:buNone/>
            </a:pPr>
            <a:r>
              <a:rPr lang="en-GB" sz="9600" dirty="0"/>
              <a:t>Inattention / poor concentration – Will need to have activities presented in short timeframes / ‘chunked’ with regular breaks / alternative activity between.</a:t>
            </a:r>
          </a:p>
          <a:p>
            <a:pPr marL="0" indent="0">
              <a:buNone/>
            </a:pPr>
            <a:r>
              <a:rPr lang="en-GB" sz="9600" dirty="0"/>
              <a:t>Lacks attention to detail – Will need to have clear and simple instructions to follow.</a:t>
            </a:r>
          </a:p>
          <a:p>
            <a:pPr marL="0" indent="0">
              <a:buNone/>
            </a:pPr>
            <a:r>
              <a:rPr lang="en-GB" sz="9600" dirty="0"/>
              <a:t>May appear to present with ‘hearing difficulties’ – Will need frequent repetition and multi-sensory approaches to help information processing. </a:t>
            </a:r>
          </a:p>
          <a:p>
            <a:pPr marL="0" indent="0">
              <a:buNone/>
            </a:pPr>
            <a:r>
              <a:rPr lang="en-GB" sz="9600" dirty="0"/>
              <a:t>Struggles to follow instructions / information – forgetful – Will need prompts and reminders.</a:t>
            </a:r>
          </a:p>
          <a:p>
            <a:pPr marL="0" indent="0">
              <a:buNone/>
            </a:pPr>
            <a:r>
              <a:rPr lang="en-GB" sz="9600" dirty="0"/>
              <a:t>Poor organisational skills – Will need checklists for equipment and tasks / responsibilities.</a:t>
            </a:r>
          </a:p>
          <a:p>
            <a:pPr marL="0" indent="0">
              <a:buNone/>
            </a:pPr>
            <a:r>
              <a:rPr lang="en-GB" sz="9600" dirty="0"/>
              <a:t>Avoids tasks requiring sustained mental effort – Will need tasks ‘chunked’ into smaller steps (see ’inattention / poor concentration’ above!).</a:t>
            </a:r>
          </a:p>
          <a:p>
            <a:pPr marL="0" indent="0">
              <a:buNone/>
            </a:pPr>
            <a:r>
              <a:rPr lang="en-GB" sz="9600" dirty="0"/>
              <a:t>Easily distracted by extraneous stimuli / ‘hyper-focus’ – Will need to be refocused regularly and have attention span monitored.  </a:t>
            </a:r>
          </a:p>
          <a:p>
            <a:pPr marL="0" indent="0">
              <a:buNone/>
            </a:pPr>
            <a:endParaRPr lang="en-GB" sz="67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6700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3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7FC-C1CE-9242-8185-495C7688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029"/>
          </a:xfrm>
        </p:spPr>
        <p:txBody>
          <a:bodyPr>
            <a:normAutofit/>
          </a:bodyPr>
          <a:lstStyle/>
          <a:p>
            <a:r>
              <a:rPr lang="en-GB" sz="3600" b="1" dirty="0"/>
              <a:t>Challenges with Attention Deficit Hyperactivity (ADHD)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4755-83C7-FF4D-9FD4-AB7E6604D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48288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/>
              <a:t>Implications and things to bear in mind (AD):</a:t>
            </a:r>
          </a:p>
          <a:p>
            <a:pPr marL="0" indent="0">
              <a:buNone/>
            </a:pPr>
            <a:r>
              <a:rPr lang="en-GB" sz="9600" dirty="0"/>
              <a:t>Hyperactivity / poor concentration – Will need to have activities presented in short timeframes / ‘chunked’ with regular breaks / alternative activity between.</a:t>
            </a:r>
          </a:p>
          <a:p>
            <a:pPr marL="0" indent="0">
              <a:buNone/>
            </a:pPr>
            <a:r>
              <a:rPr lang="en-GB" sz="9600" dirty="0"/>
              <a:t>Impulsive behaviours – Will need to have clear and simple instructions to follow / ‘Stop and Think’ reminders and prompts.</a:t>
            </a:r>
          </a:p>
          <a:p>
            <a:pPr marL="0" indent="0">
              <a:buNone/>
            </a:pPr>
            <a:r>
              <a:rPr lang="en-GB" sz="9600" dirty="0"/>
              <a:t>Difficulties with peer relationships – Will need structured social interaction interventions – focus on organisation and playing to strengths. </a:t>
            </a:r>
          </a:p>
          <a:p>
            <a:pPr marL="0" indent="0">
              <a:buNone/>
            </a:pPr>
            <a:r>
              <a:rPr lang="en-GB" sz="9600" dirty="0"/>
              <a:t>Moves / runs / climbs constantly and excessively and at inappropriate times and when risky to do so - Will need prompts and reminders / frequent repetition and multi-sensory approaches to help information processing</a:t>
            </a:r>
          </a:p>
          <a:p>
            <a:pPr marL="0" indent="0">
              <a:buNone/>
            </a:pPr>
            <a:r>
              <a:rPr lang="en-GB" sz="9600" dirty="0"/>
              <a:t>Excessive talker – Will require structured social interactions skills  intervention and support. </a:t>
            </a:r>
          </a:p>
          <a:p>
            <a:pPr marL="0" indent="0">
              <a:buNone/>
            </a:pPr>
            <a:r>
              <a:rPr lang="en-GB" sz="9600" dirty="0"/>
              <a:t>Difficulties with delayed gratification – Will require clear goal / target setting and corresponding and proportionate rewards for effort / achievement.  </a:t>
            </a:r>
          </a:p>
          <a:p>
            <a:pPr marL="0" indent="0">
              <a:buNone/>
            </a:pPr>
            <a:endParaRPr lang="en-GB" sz="67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6700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291D8-0194-9249-BB58-5BFACF0DBFA3}"/>
              </a:ext>
            </a:extLst>
          </p:cNvPr>
          <p:cNvSpPr txBox="1"/>
          <p:nvPr/>
        </p:nvSpPr>
        <p:spPr>
          <a:xfrm>
            <a:off x="4454769" y="5934670"/>
            <a:ext cx="3446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8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55E2-6F4C-DA4B-B13E-3032A78C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9232-71D7-5E4F-9E29-65A3B638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621295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Autism Spectrum Condition (ASD) and Attention Deficit Hyperactivity Disorder (ADHD)have distinct differences in terms of presentation; however, many similarities in terms of intervention.</a:t>
            </a:r>
          </a:p>
          <a:p>
            <a:r>
              <a:rPr lang="en-US" sz="3800" dirty="0"/>
              <a:t>Both conditions bring their strengths; however, any areas of skill deficit must be considered and supported.</a:t>
            </a:r>
          </a:p>
          <a:p>
            <a:r>
              <a:rPr lang="en-US" sz="3800" dirty="0"/>
              <a:t>Useful to assume lack of social awareness as a starting point and to ask the following questions:</a:t>
            </a:r>
          </a:p>
          <a:p>
            <a:pPr marL="742950" indent="-742950">
              <a:buAutoNum type="arabicPeriod"/>
            </a:pPr>
            <a:r>
              <a:rPr lang="en-US" sz="3800" dirty="0"/>
              <a:t>Is it a skills deficit?  Are skills based interventions indicated?</a:t>
            </a:r>
          </a:p>
          <a:p>
            <a:pPr marL="742950" indent="-742950">
              <a:buAutoNum type="arabicPeriod"/>
            </a:pPr>
            <a:r>
              <a:rPr lang="en-US" sz="3800" dirty="0"/>
              <a:t>Is this an issue with ‘executive processing’- what areas are being affected?</a:t>
            </a:r>
          </a:p>
          <a:p>
            <a:pPr marL="742950" indent="-742950">
              <a:buAutoNum type="arabicPeriod"/>
            </a:pPr>
            <a:r>
              <a:rPr lang="en-US" sz="3800" dirty="0"/>
              <a:t>What type(s) of intervention are required?    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40AB8-3608-CE4E-9F72-2ABB8F38B9B9}"/>
              </a:ext>
            </a:extLst>
          </p:cNvPr>
          <p:cNvSpPr txBox="1"/>
          <p:nvPr/>
        </p:nvSpPr>
        <p:spPr>
          <a:xfrm>
            <a:off x="4419601" y="5669132"/>
            <a:ext cx="34583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Craig Tribe Child and Educational Psychologist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7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955</Words>
  <Application>Microsoft Macintosh PowerPoint</Application>
  <PresentationFormat>Widescreen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Understanding and supporting children experiencing ASD and ADHD </vt:lpstr>
      <vt:lpstr>Overview of the session</vt:lpstr>
      <vt:lpstr>Challenges with social communication, social interaction and Autistic Spectrum Disorder (ASD)</vt:lpstr>
      <vt:lpstr>Challenges with social communication, social interaction and Autistic Spectrum Disorder (ASD)</vt:lpstr>
      <vt:lpstr>Attention Deficit Hyperactivity Disorder (ADHD)</vt:lpstr>
      <vt:lpstr>Attention Deficit Hyperactivity Disorder (ADHD)</vt:lpstr>
      <vt:lpstr>Challenges with Attention Deficit Hyperactivity (ADHD)</vt:lpstr>
      <vt:lpstr>Challenges with Attention Deficit Hyperactivity (ADHD)</vt:lpstr>
      <vt:lpstr>In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Social Stories to support children with social communication difficulties</dc:title>
  <dc:subject/>
  <dc:creator>Craig Tribe</dc:creator>
  <cp:keywords/>
  <dc:description/>
  <cp:lastModifiedBy>Craig Tribe</cp:lastModifiedBy>
  <cp:revision>95</cp:revision>
  <cp:lastPrinted>2018-04-15T17:02:41Z</cp:lastPrinted>
  <dcterms:created xsi:type="dcterms:W3CDTF">2018-03-21T09:44:30Z</dcterms:created>
  <dcterms:modified xsi:type="dcterms:W3CDTF">2020-12-01T12:33:17Z</dcterms:modified>
  <cp:category/>
</cp:coreProperties>
</file>